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71" r:id="rId3"/>
    <p:sldId id="272" r:id="rId4"/>
    <p:sldId id="273" r:id="rId5"/>
    <p:sldId id="274" r:id="rId6"/>
    <p:sldId id="275" r:id="rId7"/>
    <p:sldId id="284" r:id="rId8"/>
    <p:sldId id="279" r:id="rId9"/>
    <p:sldId id="280" r:id="rId10"/>
    <p:sldId id="281" r:id="rId11"/>
    <p:sldId id="282" r:id="rId12"/>
    <p:sldId id="283" r:id="rId13"/>
    <p:sldId id="257" r:id="rId14"/>
    <p:sldId id="258" r:id="rId15"/>
    <p:sldId id="285" r:id="rId16"/>
    <p:sldId id="260" r:id="rId17"/>
    <p:sldId id="263" r:id="rId18"/>
    <p:sldId id="264" r:id="rId19"/>
    <p:sldId id="267" r:id="rId20"/>
    <p:sldId id="268" r:id="rId21"/>
    <p:sldId id="278" r:id="rId22"/>
    <p:sldId id="269"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58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A827E-DAE4-4D7E-9940-0B7A79455F3B}" type="datetimeFigureOut">
              <a:rPr lang="zh-TW" altLang="en-US" smtClean="0"/>
              <a:pPr/>
              <a:t>2012/4/5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8FC21-E481-47B2-8D18-3055518F711D}" type="slidenum">
              <a:rPr lang="zh-TW" altLang="en-US" smtClean="0"/>
              <a:pPr/>
              <a:t>‹#›</a:t>
            </a:fld>
            <a:endParaRPr lang="zh-TW" altLang="en-US"/>
          </a:p>
        </p:txBody>
      </p:sp>
    </p:spTree>
    <p:extLst>
      <p:ext uri="{BB962C8B-B14F-4D97-AF65-F5344CB8AC3E}">
        <p14:creationId xmlns:p14="http://schemas.microsoft.com/office/powerpoint/2010/main" val="2507489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a:xfrm>
            <a:off x="1061077" y="4350403"/>
            <a:ext cx="4741040" cy="276999"/>
          </a:xfrm>
        </p:spPr>
        <p:txBody>
          <a:bodyPr>
            <a:spAutoFit/>
          </a:bodyPr>
          <a:lstStyle/>
          <a:p>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a:xfrm>
            <a:off x="1061077" y="4350403"/>
            <a:ext cx="4741040" cy="3435679"/>
          </a:xfrm>
        </p:spPr>
        <p:txBody>
          <a:bodyPr/>
          <a:lstStyle/>
          <a:p>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a:xfrm>
            <a:off x="1061077" y="4350403"/>
            <a:ext cx="4741040" cy="3435679"/>
          </a:xfrm>
        </p:spPr>
        <p:txBody>
          <a:bodyPr/>
          <a:lstStyle/>
          <a:p>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a:xfrm>
            <a:off x="1061077" y="4350403"/>
            <a:ext cx="4741040" cy="3435679"/>
          </a:xfrm>
        </p:spPr>
        <p:txBody>
          <a:bodyPr/>
          <a:lstStyle/>
          <a:p>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a:xfrm>
            <a:off x="1061077" y="4350403"/>
            <a:ext cx="4741040" cy="3435679"/>
          </a:xfrm>
        </p:spPr>
        <p:txBody>
          <a:bodyPr/>
          <a:lstStyle/>
          <a:p>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a:xfrm>
            <a:off x="1061077" y="4350403"/>
            <a:ext cx="4741040" cy="3435679"/>
          </a:xfrm>
        </p:spPr>
        <p:txBody>
          <a:bodyPr/>
          <a:lstStyle/>
          <a:p>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2"/>
      </p:bgRef>
    </p:bg>
    <p:spTree>
      <p:nvGrpSpPr>
        <p:cNvPr id="1" name=""/>
        <p:cNvGrpSpPr/>
        <p:nvPr/>
      </p:nvGrpSpPr>
      <p:grpSpPr>
        <a:xfrm>
          <a:off x="0" y="0"/>
          <a:ext cx="0" cy="0"/>
          <a:chOff x="0" y="0"/>
          <a:chExt cx="0" cy="0"/>
        </a:xfrm>
      </p:grpSpPr>
      <p:sp>
        <p:nvSpPr>
          <p:cNvPr id="7" name="手繪多邊形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手繪多邊形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標題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11F33A3D-81DC-47CB-8E3A-51234048D0B3}" type="datetimeFigureOut">
              <a:rPr lang="zh-TW" altLang="en-US" smtClean="0"/>
              <a:pPr/>
              <a:t>2012/4/5</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A7E9BF50-6972-4871-A0AC-869A5BFE12D6}"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1F33A3D-81DC-47CB-8E3A-51234048D0B3}" type="datetimeFigureOut">
              <a:rPr lang="zh-TW" altLang="en-US" smtClean="0"/>
              <a:pPr/>
              <a:t>2012/4/5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E9BF50-6972-4871-A0AC-869A5BFE12D6}"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1F33A3D-81DC-47CB-8E3A-51234048D0B3}" type="datetimeFigureOut">
              <a:rPr lang="zh-TW" altLang="en-US" smtClean="0"/>
              <a:pPr/>
              <a:t>2012/4/5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E9BF50-6972-4871-A0AC-869A5BFE12D6}"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l">
              <a:defRPr/>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1F33A3D-81DC-47CB-8E3A-51234048D0B3}" type="datetimeFigureOut">
              <a:rPr lang="zh-TW" altLang="en-US" smtClean="0"/>
              <a:pPr/>
              <a:t>2012/4/5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E9BF50-6972-4871-A0AC-869A5BFE12D6}"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2">
        <a:schemeClr val="bg2"/>
      </p:bgRef>
    </p:bg>
    <p:spTree>
      <p:nvGrpSpPr>
        <p:cNvPr id="1" name=""/>
        <p:cNvGrpSpPr/>
        <p:nvPr/>
      </p:nvGrpSpPr>
      <p:grpSpPr>
        <a:xfrm>
          <a:off x="0" y="0"/>
          <a:ext cx="0" cy="0"/>
          <a:chOff x="0" y="0"/>
          <a:chExt cx="0" cy="0"/>
        </a:xfrm>
      </p:grpSpPr>
      <p:sp>
        <p:nvSpPr>
          <p:cNvPr id="7" name="手繪多邊形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手繪多邊形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標題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1F33A3D-81DC-47CB-8E3A-51234048D0B3}" type="datetimeFigureOut">
              <a:rPr lang="zh-TW" altLang="en-US" smtClean="0"/>
              <a:pPr/>
              <a:t>2012/4/5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E9BF50-6972-4871-A0AC-869A5BFE12D6}"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1F33A3D-81DC-47CB-8E3A-51234048D0B3}" type="datetimeFigureOut">
              <a:rPr lang="zh-TW" altLang="en-US" smtClean="0"/>
              <a:pPr/>
              <a:t>2012/4/5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7E9BF50-6972-4871-A0AC-869A5BFE12D6}"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11F33A3D-81DC-47CB-8E3A-51234048D0B3}" type="datetimeFigureOut">
              <a:rPr lang="zh-TW" altLang="en-US" smtClean="0"/>
              <a:pPr/>
              <a:t>2012/4/5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7E9BF50-6972-4871-A0AC-869A5BFE12D6}"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320"/>
            <a:ext cx="7470648" cy="1143000"/>
          </a:xfrm>
        </p:spPr>
        <p:txBody>
          <a:bodyPr anchor="ctr"/>
          <a:lstStyle>
            <a:lvl1pPr algn="l">
              <a:defRPr sz="4600"/>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11F33A3D-81DC-47CB-8E3A-51234048D0B3}" type="datetimeFigureOut">
              <a:rPr lang="zh-TW" altLang="en-US" smtClean="0"/>
              <a:pPr/>
              <a:t>2012/4/5</a:t>
            </a:fld>
            <a:endParaRPr lang="zh-TW" altLang="en-US"/>
          </a:p>
        </p:txBody>
      </p:sp>
      <p:sp>
        <p:nvSpPr>
          <p:cNvPr id="8" name="投影片編號版面配置區 7"/>
          <p:cNvSpPr>
            <a:spLocks noGrp="1"/>
          </p:cNvSpPr>
          <p:nvPr>
            <p:ph type="sldNum" sz="quarter" idx="11"/>
          </p:nvPr>
        </p:nvSpPr>
        <p:spPr/>
        <p:txBody>
          <a:bodyPr/>
          <a:lstStyle/>
          <a:p>
            <a:fld id="{A7E9BF50-6972-4871-A0AC-869A5BFE12D6}" type="slidenum">
              <a:rPr lang="zh-TW" altLang="en-US" smtClean="0"/>
              <a:pPr/>
              <a:t>‹#›</a:t>
            </a:fld>
            <a:endParaRPr lang="zh-TW" altLang="en-US"/>
          </a:p>
        </p:txBody>
      </p:sp>
      <p:sp>
        <p:nvSpPr>
          <p:cNvPr id="9" name="頁尾版面配置區 8"/>
          <p:cNvSpPr>
            <a:spLocks noGrp="1"/>
          </p:cNvSpPr>
          <p:nvPr>
            <p:ph type="ftr" sz="quarter" idx="12"/>
          </p:nvPr>
        </p:nvSpPr>
        <p:spPr/>
        <p:txBody>
          <a:bodyPr/>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1F33A3D-81DC-47CB-8E3A-51234048D0B3}" type="datetimeFigureOut">
              <a:rPr lang="zh-TW" altLang="en-US" smtClean="0"/>
              <a:pPr/>
              <a:t>2012/4/5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7E9BF50-6972-4871-A0AC-869A5BFE12D6}"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1F33A3D-81DC-47CB-8E3A-51234048D0B3}" type="datetimeFigureOut">
              <a:rPr lang="zh-TW" altLang="en-US" smtClean="0"/>
              <a:pPr/>
              <a:t>2012/4/5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156448" y="6422064"/>
            <a:ext cx="762000" cy="365125"/>
          </a:xfrm>
        </p:spPr>
        <p:txBody>
          <a:bodyPr/>
          <a:lstStyle/>
          <a:p>
            <a:fld id="{A7E9BF50-6972-4871-A0AC-869A5BFE12D6}"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a:xfrm>
            <a:off x="457200" y="6422064"/>
            <a:ext cx="2133600" cy="365125"/>
          </a:xfrm>
        </p:spPr>
        <p:txBody>
          <a:bodyPr/>
          <a:lstStyle/>
          <a:p>
            <a:fld id="{11F33A3D-81DC-47CB-8E3A-51234048D0B3}" type="datetimeFigureOut">
              <a:rPr lang="zh-TW" altLang="en-US" smtClean="0"/>
              <a:pPr/>
              <a:t>2012/4/5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7E9BF50-6972-4871-A0AC-869A5BFE12D6}"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手繪多邊形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手繪多邊形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標題版面配置區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1F33A3D-81DC-47CB-8E3A-51234048D0B3}" type="datetimeFigureOut">
              <a:rPr lang="zh-TW" altLang="en-US" smtClean="0"/>
              <a:pPr/>
              <a:t>2012/4/5</a:t>
            </a:fld>
            <a:endParaRPr lang="zh-TW" altLang="en-US"/>
          </a:p>
        </p:txBody>
      </p:sp>
      <p:sp>
        <p:nvSpPr>
          <p:cNvPr id="22" name="頁尾版面配置區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zh-TW" altLang="en-US"/>
          </a:p>
        </p:txBody>
      </p:sp>
      <p:sp>
        <p:nvSpPr>
          <p:cNvPr id="18" name="投影片編號版面配置區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7E9BF50-6972-4871-A0AC-869A5BFE12D6}" type="slidenum">
              <a:rPr lang="zh-TW" altLang="en-US" smtClean="0"/>
              <a:pPr/>
              <a:t>‹#›</a:t>
            </a:fld>
            <a:endParaRPr lang="zh-TW" alt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3140968"/>
            <a:ext cx="7380312" cy="2880320"/>
          </a:xfrm>
        </p:spPr>
        <p:txBody>
          <a:bodyPr>
            <a:normAutofit fontScale="90000"/>
          </a:bodyPr>
          <a:lstStyle/>
          <a:p>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r>
              <a:rPr lang="en-US" altLang="zh-TW" b="0" i="1" dirty="0" smtClean="0"/>
              <a:t>The Seventeenth Century and the Dawn of the Global World</a:t>
            </a:r>
            <a:endParaRPr lang="zh-TW" altLang="en-US" dirty="0">
              <a:latin typeface="Times New Roman" pitchFamily="18" charset="0"/>
              <a:cs typeface="Times New Roman" pitchFamily="18" charset="0"/>
            </a:endParaRPr>
          </a:p>
        </p:txBody>
      </p:sp>
      <p:sp>
        <p:nvSpPr>
          <p:cNvPr id="3" name="副標題 2"/>
          <p:cNvSpPr>
            <a:spLocks noGrp="1"/>
          </p:cNvSpPr>
          <p:nvPr>
            <p:ph type="subTitle" idx="1"/>
          </p:nvPr>
        </p:nvSpPr>
        <p:spPr>
          <a:xfrm>
            <a:off x="467544" y="1124744"/>
            <a:ext cx="6480048" cy="1752600"/>
          </a:xfrm>
        </p:spPr>
        <p:txBody>
          <a:bodyPr/>
          <a:lstStyle/>
          <a:p>
            <a:r>
              <a:rPr lang="zh-TW" altLang="en-US" dirty="0" smtClean="0"/>
              <a:t>英文一  王信婷</a:t>
            </a:r>
            <a:endParaRPr lang="en-US" altLang="zh-TW" dirty="0" smtClean="0"/>
          </a:p>
          <a:p>
            <a:r>
              <a:rPr lang="zh-TW" altLang="en-US" dirty="0" smtClean="0"/>
              <a:t>英文一  陳睿平</a:t>
            </a:r>
            <a:endParaRPr lang="en-US" altLang="zh-TW" dirty="0" smtClean="0"/>
          </a:p>
          <a:p>
            <a:r>
              <a:rPr lang="zh-TW" altLang="en-US" dirty="0" smtClean="0"/>
              <a:t>英文一  賴品妤</a:t>
            </a:r>
            <a:endParaRPr lang="en-US" altLang="zh-TW" dirty="0" smtClean="0"/>
          </a:p>
          <a:p>
            <a:r>
              <a:rPr lang="zh-TW" altLang="en-US" dirty="0" smtClean="0"/>
              <a:t>英文一  呂季儒</a:t>
            </a:r>
            <a:endParaRPr lang="zh-TW" altLang="en-US" dirty="0"/>
          </a:p>
        </p:txBody>
      </p:sp>
      <p:sp>
        <p:nvSpPr>
          <p:cNvPr id="4" name="標題 1"/>
          <p:cNvSpPr txBox="1">
            <a:spLocks/>
          </p:cNvSpPr>
          <p:nvPr/>
        </p:nvSpPr>
        <p:spPr>
          <a:xfrm>
            <a:off x="-324544" y="1988840"/>
            <a:ext cx="5220072" cy="1800200"/>
          </a:xfrm>
          <a:prstGeom prst="rect">
            <a:avLst/>
          </a:prstGeom>
        </p:spPr>
        <p:txBody>
          <a:bodyPr vert="horz" lIns="45720" rIns="45720" anchor="t">
            <a:normAutofit fontScale="75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zh-TW" sz="6400" b="1" i="1" u="none" strike="noStrike" kern="1200" cap="all" spc="0" normalizeH="0" baseline="0" noProof="0"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Gulim" pitchFamily="34" charset="-127"/>
                <a:ea typeface="Gulim" pitchFamily="34" charset="-127"/>
                <a:cs typeface="Times New Roman" pitchFamily="18" charset="0"/>
              </a:rPr>
              <a:t>VERMEER’S </a:t>
            </a:r>
            <a:r>
              <a:rPr kumimoji="0" lang="en-US" altLang="zh-TW" sz="6400" b="1" i="1" u="none" strike="noStrike" kern="1200" cap="all" spc="0" normalizeH="0" baseline="0" noProof="0"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Gulim" pitchFamily="34" charset="-127"/>
                <a:ea typeface="Gulim" pitchFamily="34" charset="-127"/>
                <a:cs typeface="Times New Roman" pitchFamily="18" charset="0"/>
              </a:rPr>
              <a:t>HAT</a:t>
            </a:r>
            <a:r>
              <a:rPr kumimoji="0" lang="en-US" altLang="zh-TW" sz="4600" b="1" i="0" u="none" strike="noStrike" kern="1200" cap="all" spc="0" normalizeH="0" baseline="0" noProof="0"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Times New Roman" pitchFamily="18" charset="0"/>
                <a:ea typeface="+mj-ea"/>
                <a:cs typeface="Times New Roman" pitchFamily="18" charset="0"/>
              </a:rPr>
              <a:t/>
            </a:r>
            <a:br>
              <a:rPr kumimoji="0" lang="en-US" altLang="zh-TW" sz="4600" b="1" i="0" u="none" strike="noStrike" kern="1200" cap="all" spc="0" normalizeH="0" baseline="0" noProof="0"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Times New Roman" pitchFamily="18" charset="0"/>
                <a:ea typeface="+mj-ea"/>
                <a:cs typeface="Times New Roman" pitchFamily="18" charset="0"/>
              </a:rPr>
            </a:br>
            <a:r>
              <a:rPr kumimoji="0" lang="en-US" altLang="zh-TW" sz="4600" b="1" i="0" u="none" strike="noStrike" kern="1200" cap="all" spc="0" normalizeH="0" baseline="0" noProof="0"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Times New Roman" pitchFamily="18" charset="0"/>
                <a:ea typeface="+mj-ea"/>
                <a:cs typeface="Times New Roman" pitchFamily="18" charset="0"/>
              </a:rPr>
              <a:t/>
            </a:r>
            <a:br>
              <a:rPr kumimoji="0" lang="en-US" altLang="zh-TW" sz="4600" b="1" i="0" u="none" strike="noStrike" kern="1200" cap="all" spc="0" normalizeH="0" baseline="0" noProof="0"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Times New Roman" pitchFamily="18" charset="0"/>
                <a:ea typeface="+mj-ea"/>
                <a:cs typeface="Times New Roman" pitchFamily="18" charset="0"/>
              </a:rPr>
            </a:br>
            <a:endParaRPr kumimoji="0" lang="zh-TW" altLang="en-US" sz="4600" b="1" i="0" u="none" strike="noStrike" kern="1200" cap="all" spc="0" normalizeH="0" baseline="0" noProof="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71800" y="260648"/>
            <a:ext cx="4906888" cy="1156990"/>
          </a:xfrm>
        </p:spPr>
        <p:txBody>
          <a:bodyPr/>
          <a:lstStyle/>
          <a:p>
            <a:r>
              <a:rPr lang="en-US" altLang="zh-TW" dirty="0"/>
              <a:t>The crazy hat</a:t>
            </a:r>
          </a:p>
        </p:txBody>
      </p:sp>
      <p:sp>
        <p:nvSpPr>
          <p:cNvPr id="6147" name="Rectangle 3"/>
          <p:cNvSpPr>
            <a:spLocks noGrp="1" noChangeArrowheads="1"/>
          </p:cNvSpPr>
          <p:nvPr>
            <p:ph idx="1"/>
          </p:nvPr>
        </p:nvSpPr>
        <p:spPr>
          <a:xfrm>
            <a:off x="468313" y="1628775"/>
            <a:ext cx="8229600" cy="4525963"/>
          </a:xfrm>
        </p:spPr>
        <p:txBody>
          <a:bodyPr/>
          <a:lstStyle/>
          <a:p>
            <a:pPr>
              <a:lnSpc>
                <a:spcPct val="90000"/>
              </a:lnSpc>
            </a:pPr>
            <a:r>
              <a:rPr lang="en-US" altLang="zh-TW" sz="2800"/>
              <a:t>Champlain monopolized the beaver hat market for ten years. Till 1609, he was forced to open his tight grasp. (The price went down for 60 percent)</a:t>
            </a:r>
          </a:p>
          <a:p>
            <a:pPr>
              <a:lnSpc>
                <a:spcPct val="90000"/>
              </a:lnSpc>
            </a:pPr>
            <a:r>
              <a:rPr lang="en-US" altLang="zh-TW" sz="2800"/>
              <a:t>In order to keep his advantages, he moved farther upriver. He also changed a son with the local tribe as a pledge of mutual support.</a:t>
            </a:r>
          </a:p>
          <a:p>
            <a:pPr>
              <a:lnSpc>
                <a:spcPct val="90000"/>
              </a:lnSpc>
            </a:pPr>
            <a:r>
              <a:rPr lang="en-US" altLang="zh-TW" sz="2800"/>
              <a:t>Meanwhile, the trend of hat became ridiculous and exaggerating because every consumer wanted to be the unique one.</a:t>
            </a:r>
          </a:p>
        </p:txBody>
      </p:sp>
      <p:pic>
        <p:nvPicPr>
          <p:cNvPr id="6149" name="Picture 5" descr="FELT%20mamie%20hat"/>
          <p:cNvPicPr>
            <a:picLocks noChangeAspect="1" noChangeArrowheads="1"/>
          </p:cNvPicPr>
          <p:nvPr/>
        </p:nvPicPr>
        <p:blipFill>
          <a:blip r:embed="rId2" cstate="print"/>
          <a:srcRect/>
          <a:stretch>
            <a:fillRect/>
          </a:stretch>
        </p:blipFill>
        <p:spPr bwMode="auto">
          <a:xfrm>
            <a:off x="3419475" y="1773238"/>
            <a:ext cx="2322513" cy="3095625"/>
          </a:xfrm>
          <a:prstGeom prst="rect">
            <a:avLst/>
          </a:prstGeom>
          <a:noFill/>
        </p:spPr>
      </p:pic>
      <p:pic>
        <p:nvPicPr>
          <p:cNvPr id="6151" name="Picture 7" descr="womens-wool-felt-hat-domitp-2-2"/>
          <p:cNvPicPr>
            <a:picLocks noChangeAspect="1" noChangeArrowheads="1"/>
          </p:cNvPicPr>
          <p:nvPr/>
        </p:nvPicPr>
        <p:blipFill>
          <a:blip r:embed="rId3" cstate="print"/>
          <a:srcRect/>
          <a:stretch>
            <a:fillRect/>
          </a:stretch>
        </p:blipFill>
        <p:spPr bwMode="auto">
          <a:xfrm>
            <a:off x="179388" y="0"/>
            <a:ext cx="2471737" cy="2471738"/>
          </a:xfrm>
          <a:prstGeom prst="rect">
            <a:avLst/>
          </a:prstGeom>
          <a:noFill/>
        </p:spPr>
      </p:pic>
      <p:pic>
        <p:nvPicPr>
          <p:cNvPr id="6153" name="Picture 9" descr="womens-wool-felt-hat-domitp-7-2_1"/>
          <p:cNvPicPr>
            <a:picLocks noChangeAspect="1" noChangeArrowheads="1"/>
          </p:cNvPicPr>
          <p:nvPr/>
        </p:nvPicPr>
        <p:blipFill>
          <a:blip r:embed="rId4" cstate="print"/>
          <a:srcRect/>
          <a:stretch>
            <a:fillRect/>
          </a:stretch>
        </p:blipFill>
        <p:spPr bwMode="auto">
          <a:xfrm>
            <a:off x="5975350" y="3689350"/>
            <a:ext cx="3168650" cy="3168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slide(fromBottom)">
                                      <p:cBhvr>
                                        <p:cTn id="7" dur="500"/>
                                        <p:tgtEl>
                                          <p:spTgt spid="615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slide(fromBottom)">
                                      <p:cBhvr>
                                        <p:cTn id="12" dur="500"/>
                                        <p:tgtEl>
                                          <p:spTgt spid="614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153"/>
                                        </p:tgtEl>
                                        <p:attrNameLst>
                                          <p:attrName>style.visibility</p:attrName>
                                        </p:attrNameLst>
                                      </p:cBhvr>
                                      <p:to>
                                        <p:strVal val="visible"/>
                                      </p:to>
                                    </p:set>
                                    <p:animEffect transition="in" filter="slide(fromBottom)">
                                      <p:cBhvr>
                                        <p:cTn id="1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zh-TW"/>
              <a:t>Art followed life</a:t>
            </a:r>
          </a:p>
        </p:txBody>
      </p:sp>
      <p:sp>
        <p:nvSpPr>
          <p:cNvPr id="3078" name="Rectangle 6"/>
          <p:cNvSpPr>
            <a:spLocks noGrp="1" noChangeArrowheads="1"/>
          </p:cNvSpPr>
          <p:nvPr>
            <p:ph idx="1"/>
          </p:nvPr>
        </p:nvSpPr>
        <p:spPr>
          <a:xfrm>
            <a:off x="457200" y="1412875"/>
            <a:ext cx="4619625" cy="5256213"/>
          </a:xfrm>
        </p:spPr>
        <p:txBody>
          <a:bodyPr>
            <a:normAutofit lnSpcReduction="10000"/>
          </a:bodyPr>
          <a:lstStyle/>
          <a:p>
            <a:pPr>
              <a:lnSpc>
                <a:spcPct val="90000"/>
              </a:lnSpc>
            </a:pPr>
            <a:r>
              <a:rPr lang="en-US" altLang="zh-TW" sz="2400"/>
              <a:t>This is a courting scene. Rather than brothels, Vermeer chose interiors to show the change of custom. Unlike being as the spoil of war beforehand, women have to be pleased in 17th century. Men are no longer heroes of the independent war; they have to use romance to capture the opposite sex. </a:t>
            </a:r>
          </a:p>
          <a:p>
            <a:pPr>
              <a:lnSpc>
                <a:spcPct val="90000"/>
              </a:lnSpc>
            </a:pPr>
            <a:r>
              <a:rPr lang="en-US" altLang="zh-TW" sz="2400"/>
              <a:t>The exchange of color between land and sea in the Holland map hung in the back. </a:t>
            </a:r>
          </a:p>
        </p:txBody>
      </p:sp>
      <p:pic>
        <p:nvPicPr>
          <p:cNvPr id="3079" name="Picture 7" descr="HAT"/>
          <p:cNvPicPr>
            <a:picLocks noChangeAspect="1" noChangeArrowheads="1"/>
          </p:cNvPicPr>
          <p:nvPr/>
        </p:nvPicPr>
        <p:blipFill>
          <a:blip r:embed="rId2" cstate="print"/>
          <a:srcRect/>
          <a:stretch>
            <a:fillRect/>
          </a:stretch>
        </p:blipFill>
        <p:spPr bwMode="auto">
          <a:xfrm>
            <a:off x="5148263" y="1773238"/>
            <a:ext cx="3748087" cy="4176712"/>
          </a:xfrm>
          <a:prstGeom prst="rect">
            <a:avLst/>
          </a:prstGeom>
          <a:noFill/>
          <a:ln w="9525">
            <a:noFill/>
            <a:miter lim="800000"/>
            <a:headEnd/>
            <a:tailEnd/>
          </a:ln>
        </p:spPr>
      </p:pic>
      <p:sp>
        <p:nvSpPr>
          <p:cNvPr id="3080" name="Text Box 8"/>
          <p:cNvSpPr txBox="1">
            <a:spLocks noChangeArrowheads="1"/>
          </p:cNvSpPr>
          <p:nvPr/>
        </p:nvSpPr>
        <p:spPr bwMode="auto">
          <a:xfrm>
            <a:off x="8583613" y="1435100"/>
            <a:ext cx="184150" cy="366713"/>
          </a:xfrm>
          <a:prstGeom prst="rect">
            <a:avLst/>
          </a:prstGeom>
          <a:noFill/>
          <a:ln w="9525">
            <a:noFill/>
            <a:miter lim="800000"/>
            <a:headEnd/>
            <a:tailEnd/>
          </a:ln>
          <a:effectLst/>
        </p:spPr>
        <p:txBody>
          <a:bodyPr wrap="none">
            <a:spAutoFit/>
          </a:bodyPr>
          <a:lstStyle/>
          <a:p>
            <a:endParaRPr lang="zh-TW" altLang="zh-TW"/>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TW"/>
              <a:t>The transition</a:t>
            </a:r>
          </a:p>
        </p:txBody>
      </p:sp>
      <p:sp>
        <p:nvSpPr>
          <p:cNvPr id="7171" name="Rectangle 3"/>
          <p:cNvSpPr>
            <a:spLocks noGrp="1" noChangeArrowheads="1"/>
          </p:cNvSpPr>
          <p:nvPr>
            <p:ph idx="1"/>
          </p:nvPr>
        </p:nvSpPr>
        <p:spPr>
          <a:xfrm>
            <a:off x="457200" y="1557338"/>
            <a:ext cx="5410200" cy="5040312"/>
          </a:xfrm>
        </p:spPr>
        <p:txBody>
          <a:bodyPr>
            <a:normAutofit/>
          </a:bodyPr>
          <a:lstStyle/>
          <a:p>
            <a:pPr>
              <a:lnSpc>
                <a:spcPct val="90000"/>
              </a:lnSpc>
            </a:pPr>
            <a:r>
              <a:rPr lang="en-US" altLang="zh-TW" sz="2800"/>
              <a:t>These reversals were part of the larger transition that Dutch society was undergoing in Vermeer’s time: from military to civil society, from monarchy to republicanism, from Catholicism to Calvinism, merchant house to corporation, empire to nation, war to trade. </a:t>
            </a:r>
          </a:p>
          <a:p>
            <a:pPr>
              <a:lnSpc>
                <a:spcPct val="90000"/>
              </a:lnSpc>
            </a:pPr>
            <a:r>
              <a:rPr lang="en-US" altLang="zh-TW" sz="2800"/>
              <a:t>                 Brook ( p. 28- p. 29)</a:t>
            </a:r>
          </a:p>
          <a:p>
            <a:pPr>
              <a:lnSpc>
                <a:spcPct val="90000"/>
              </a:lnSpc>
            </a:pPr>
            <a:endParaRPr lang="en-US" altLang="zh-TW" sz="2800"/>
          </a:p>
        </p:txBody>
      </p:sp>
      <p:pic>
        <p:nvPicPr>
          <p:cNvPr id="7173" name="Picture 5" descr="officer"/>
          <p:cNvPicPr>
            <a:picLocks noChangeAspect="1" noChangeArrowheads="1"/>
          </p:cNvPicPr>
          <p:nvPr/>
        </p:nvPicPr>
        <p:blipFill>
          <a:blip r:embed="rId2" cstate="print"/>
          <a:srcRect/>
          <a:stretch>
            <a:fillRect/>
          </a:stretch>
        </p:blipFill>
        <p:spPr bwMode="auto">
          <a:xfrm>
            <a:off x="5940425" y="2133600"/>
            <a:ext cx="2857500" cy="29908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772816"/>
            <a:ext cx="8255888" cy="2059672"/>
          </a:xfrm>
        </p:spPr>
        <p:txBody>
          <a:bodyPr>
            <a:noAutofit/>
          </a:bodyPr>
          <a:lstStyle/>
          <a:p>
            <a:r>
              <a:rPr lang="en-US" altLang="zh-TW" sz="6600" dirty="0" smtClean="0"/>
              <a:t>Crown Point on Lake Champlain </a:t>
            </a:r>
            <a:endParaRPr lang="zh-TW" altLang="en-US" sz="6600" dirty="0"/>
          </a:p>
        </p:txBody>
      </p:sp>
      <p:sp>
        <p:nvSpPr>
          <p:cNvPr id="3" name="內容版面配置區 2"/>
          <p:cNvSpPr>
            <a:spLocks noGrp="1"/>
          </p:cNvSpPr>
          <p:nvPr>
            <p:ph idx="1"/>
          </p:nvPr>
        </p:nvSpPr>
        <p:spPr>
          <a:xfrm>
            <a:off x="827584" y="4077072"/>
            <a:ext cx="7391792" cy="720080"/>
          </a:xfrm>
        </p:spPr>
        <p:txBody>
          <a:bodyPr/>
          <a:lstStyle/>
          <a:p>
            <a:r>
              <a:rPr lang="en-US" altLang="zh-TW" dirty="0" smtClean="0"/>
              <a:t>On the morning of 30 July 1609</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221088"/>
            <a:ext cx="8147248" cy="1813952"/>
          </a:xfrm>
        </p:spPr>
        <p:txBody>
          <a:bodyPr>
            <a:normAutofit/>
          </a:bodyPr>
          <a:lstStyle/>
          <a:p>
            <a:r>
              <a:rPr lang="en-US" altLang="zh-TW" sz="4800" dirty="0" smtClean="0"/>
              <a:t>How did all this come about???</a:t>
            </a:r>
            <a:endParaRPr lang="zh-TW" altLang="en-US" sz="4800" dirty="0"/>
          </a:p>
        </p:txBody>
      </p:sp>
      <p:sp>
        <p:nvSpPr>
          <p:cNvPr id="3" name="內容版面配置區 2"/>
          <p:cNvSpPr>
            <a:spLocks noGrp="1"/>
          </p:cNvSpPr>
          <p:nvPr>
            <p:ph idx="1"/>
          </p:nvPr>
        </p:nvSpPr>
        <p:spPr/>
        <p:txBody>
          <a:bodyPr>
            <a:normAutofit/>
          </a:bodyPr>
          <a:lstStyle/>
          <a:p>
            <a:r>
              <a:rPr lang="en-US" altLang="zh-TW" sz="3200" dirty="0" smtClean="0"/>
              <a:t>The European- Native relationship</a:t>
            </a:r>
            <a:r>
              <a:rPr lang="zh-TW" altLang="en-US" sz="3200" dirty="0" smtClean="0"/>
              <a:t>：</a:t>
            </a:r>
            <a:r>
              <a:rPr lang="en-US" altLang="zh-TW" sz="3200" dirty="0" smtClean="0"/>
              <a:t>the </a:t>
            </a:r>
            <a:r>
              <a:rPr lang="en-US" altLang="zh-TW" sz="3200" b="1" dirty="0" smtClean="0">
                <a:solidFill>
                  <a:srgbClr val="FF0000"/>
                </a:solidFill>
              </a:rPr>
              <a:t>beginning of the long, slow destruction of a culture and a way of life </a:t>
            </a:r>
            <a:r>
              <a:rPr lang="en-US" altLang="zh-TW" sz="3200" dirty="0" smtClean="0"/>
              <a:t>from which neither side has yet recovered.</a:t>
            </a:r>
            <a:endParaRPr lang="zh-TW"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556792"/>
            <a:ext cx="8183880" cy="4187952"/>
          </a:xfrm>
        </p:spPr>
        <p:txBody>
          <a:bodyPr/>
          <a:lstStyle/>
          <a:p>
            <a:endParaRPr lang="zh-TW" altLang="en-US" dirty="0"/>
          </a:p>
        </p:txBody>
      </p:sp>
      <p:pic>
        <p:nvPicPr>
          <p:cNvPr id="1026" name="Picture 2" descr="C:\Users\user\Desktop\NCU\大一下學期\西洋文化史\Great Kakes Reg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12" y="-11236"/>
            <a:ext cx="5381664" cy="711502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3707904" y="188640"/>
            <a:ext cx="8183880" cy="1051560"/>
          </a:xfrm>
        </p:spPr>
        <p:txBody>
          <a:bodyPr>
            <a:normAutofit/>
          </a:bodyPr>
          <a:lstStyle/>
          <a:p>
            <a:r>
              <a:rPr lang="en-US" altLang="zh-TW" b="1" dirty="0" smtClean="0">
                <a:solidFill>
                  <a:srgbClr val="0070C0"/>
                </a:solidFill>
              </a:rPr>
              <a:t>The All Beginning! </a:t>
            </a:r>
            <a:endParaRPr lang="zh-TW" altLang="en-US" b="1" dirty="0">
              <a:solidFill>
                <a:srgbClr val="0070C0"/>
              </a:solidFill>
            </a:endParaRPr>
          </a:p>
        </p:txBody>
      </p:sp>
      <p:sp>
        <p:nvSpPr>
          <p:cNvPr id="4" name="橢圓 3"/>
          <p:cNvSpPr/>
          <p:nvPr/>
        </p:nvSpPr>
        <p:spPr>
          <a:xfrm>
            <a:off x="4657080" y="2780928"/>
            <a:ext cx="737656" cy="50405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4682604" y="2411596"/>
            <a:ext cx="1377300" cy="369332"/>
          </a:xfrm>
          <a:prstGeom prst="rect">
            <a:avLst/>
          </a:prstGeom>
          <a:noFill/>
        </p:spPr>
        <p:txBody>
          <a:bodyPr wrap="none" rtlCol="0">
            <a:spAutoFit/>
          </a:bodyPr>
          <a:lstStyle/>
          <a:p>
            <a:r>
              <a:rPr lang="en-US" altLang="zh-TW" dirty="0" smtClean="0">
                <a:solidFill>
                  <a:srgbClr val="0070C0"/>
                </a:solidFill>
              </a:rPr>
              <a:t>Montagnais</a:t>
            </a:r>
            <a:endParaRPr lang="zh-TW" altLang="en-US" dirty="0">
              <a:solidFill>
                <a:srgbClr val="0070C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620688"/>
            <a:ext cx="8183880" cy="4187952"/>
          </a:xfrm>
        </p:spPr>
        <p:txBody>
          <a:bodyPr/>
          <a:lstStyle/>
          <a:p>
            <a:r>
              <a:rPr lang="zh-TW" altLang="en-US" dirty="0" smtClean="0"/>
              <a:t>結盟</a:t>
            </a:r>
            <a:r>
              <a:rPr lang="en-US" altLang="zh-TW" dirty="0" smtClean="0"/>
              <a:t>(</a:t>
            </a:r>
            <a:r>
              <a:rPr lang="zh-TW" altLang="en-US" dirty="0" smtClean="0"/>
              <a:t>成員</a:t>
            </a:r>
            <a:r>
              <a:rPr lang="en-US" altLang="zh-TW" dirty="0" smtClean="0"/>
              <a:t>)</a:t>
            </a:r>
          </a:p>
          <a:p>
            <a:r>
              <a:rPr lang="zh-TW" altLang="en-US" dirty="0" smtClean="0"/>
              <a:t>地理位置</a:t>
            </a:r>
            <a:endParaRPr lang="zh-TW" altLang="en-US" dirty="0"/>
          </a:p>
        </p:txBody>
      </p:sp>
      <p:grpSp>
        <p:nvGrpSpPr>
          <p:cNvPr id="12" name="群組 11"/>
          <p:cNvGrpSpPr/>
          <p:nvPr/>
        </p:nvGrpSpPr>
        <p:grpSpPr>
          <a:xfrm>
            <a:off x="539552" y="188640"/>
            <a:ext cx="6041197" cy="4464495"/>
            <a:chOff x="1403648" y="1124744"/>
            <a:chExt cx="6041197" cy="4572197"/>
          </a:xfrm>
        </p:grpSpPr>
        <p:pic>
          <p:nvPicPr>
            <p:cNvPr id="13" name="圖片 12"/>
            <p:cNvPicPr>
              <a:picLocks noChangeAspect="1"/>
            </p:cNvPicPr>
            <p:nvPr/>
          </p:nvPicPr>
          <p:blipFill>
            <a:blip r:embed="rId2" cstate="print">
              <a:alphaModFix/>
              <a:lum/>
            </a:blip>
            <a:srcRect/>
            <a:stretch>
              <a:fillRect/>
            </a:stretch>
          </p:blipFill>
          <p:spPr>
            <a:xfrm>
              <a:off x="1403648" y="1124744"/>
              <a:ext cx="6041197" cy="4572197"/>
            </a:xfrm>
            <a:prstGeom prst="rect">
              <a:avLst/>
            </a:prstGeom>
            <a:noFill/>
            <a:ln>
              <a:noFill/>
            </a:ln>
          </p:spPr>
        </p:pic>
        <p:grpSp>
          <p:nvGrpSpPr>
            <p:cNvPr id="14" name="群組 13"/>
            <p:cNvGrpSpPr/>
            <p:nvPr/>
          </p:nvGrpSpPr>
          <p:grpSpPr>
            <a:xfrm>
              <a:off x="4283968" y="4077072"/>
              <a:ext cx="720080" cy="576064"/>
              <a:chOff x="5076056" y="1484784"/>
              <a:chExt cx="720080" cy="576064"/>
            </a:xfrm>
          </p:grpSpPr>
          <p:sp>
            <p:nvSpPr>
              <p:cNvPr id="24" name="橢圓 5"/>
              <p:cNvSpPr/>
              <p:nvPr/>
            </p:nvSpPr>
            <p:spPr>
              <a:xfrm>
                <a:off x="5076056" y="1484784"/>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文字方塊 6"/>
              <p:cNvSpPr txBox="1"/>
              <p:nvPr/>
            </p:nvSpPr>
            <p:spPr>
              <a:xfrm>
                <a:off x="5220072" y="1628800"/>
                <a:ext cx="432048" cy="369332"/>
              </a:xfrm>
              <a:prstGeom prst="rect">
                <a:avLst/>
              </a:prstGeom>
              <a:noFill/>
            </p:spPr>
            <p:txBody>
              <a:bodyPr wrap="square" rtlCol="0">
                <a:spAutoFit/>
              </a:bodyPr>
              <a:lstStyle/>
              <a:p>
                <a:r>
                  <a:rPr lang="en-US" altLang="zh-TW" dirty="0" smtClean="0"/>
                  <a:t>A.</a:t>
                </a:r>
                <a:endParaRPr lang="zh-TW" altLang="en-US" dirty="0"/>
              </a:p>
            </p:txBody>
          </p:sp>
        </p:grpSp>
        <p:grpSp>
          <p:nvGrpSpPr>
            <p:cNvPr id="15" name="群組 7"/>
            <p:cNvGrpSpPr/>
            <p:nvPr/>
          </p:nvGrpSpPr>
          <p:grpSpPr>
            <a:xfrm>
              <a:off x="3779912" y="2204864"/>
              <a:ext cx="720080" cy="576064"/>
              <a:chOff x="5076056" y="1484784"/>
              <a:chExt cx="720080" cy="576064"/>
            </a:xfrm>
          </p:grpSpPr>
          <p:sp>
            <p:nvSpPr>
              <p:cNvPr id="22" name="橢圓 21"/>
              <p:cNvSpPr/>
              <p:nvPr/>
            </p:nvSpPr>
            <p:spPr>
              <a:xfrm>
                <a:off x="5076056" y="1484784"/>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文字方塊 22"/>
              <p:cNvSpPr txBox="1"/>
              <p:nvPr/>
            </p:nvSpPr>
            <p:spPr>
              <a:xfrm>
                <a:off x="5220072" y="1628800"/>
                <a:ext cx="432048" cy="369332"/>
              </a:xfrm>
              <a:prstGeom prst="rect">
                <a:avLst/>
              </a:prstGeom>
              <a:noFill/>
            </p:spPr>
            <p:txBody>
              <a:bodyPr wrap="square" rtlCol="0">
                <a:spAutoFit/>
              </a:bodyPr>
              <a:lstStyle/>
              <a:p>
                <a:r>
                  <a:rPr lang="en-US" altLang="zh-TW" dirty="0" smtClean="0"/>
                  <a:t>M.</a:t>
                </a:r>
                <a:endParaRPr lang="zh-TW" altLang="en-US" dirty="0"/>
              </a:p>
            </p:txBody>
          </p:sp>
        </p:grpSp>
        <p:grpSp>
          <p:nvGrpSpPr>
            <p:cNvPr id="16" name="群組 10"/>
            <p:cNvGrpSpPr/>
            <p:nvPr/>
          </p:nvGrpSpPr>
          <p:grpSpPr>
            <a:xfrm>
              <a:off x="5148064" y="3284984"/>
              <a:ext cx="720080" cy="576064"/>
              <a:chOff x="5076056" y="1484784"/>
              <a:chExt cx="720080" cy="576064"/>
            </a:xfrm>
          </p:grpSpPr>
          <p:sp>
            <p:nvSpPr>
              <p:cNvPr id="20" name="橢圓 19"/>
              <p:cNvSpPr/>
              <p:nvPr/>
            </p:nvSpPr>
            <p:spPr>
              <a:xfrm>
                <a:off x="5076056" y="1484784"/>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文字方塊 20"/>
              <p:cNvSpPr txBox="1"/>
              <p:nvPr/>
            </p:nvSpPr>
            <p:spPr>
              <a:xfrm>
                <a:off x="5220072" y="1628800"/>
                <a:ext cx="432048" cy="369332"/>
              </a:xfrm>
              <a:prstGeom prst="rect">
                <a:avLst/>
              </a:prstGeom>
              <a:noFill/>
            </p:spPr>
            <p:txBody>
              <a:bodyPr wrap="square" rtlCol="0">
                <a:spAutoFit/>
              </a:bodyPr>
              <a:lstStyle/>
              <a:p>
                <a:r>
                  <a:rPr lang="en-US" altLang="zh-TW" dirty="0" smtClean="0"/>
                  <a:t>H.</a:t>
                </a:r>
                <a:endParaRPr lang="zh-TW" altLang="en-US" dirty="0"/>
              </a:p>
            </p:txBody>
          </p:sp>
        </p:grpSp>
        <p:grpSp>
          <p:nvGrpSpPr>
            <p:cNvPr id="17" name="群組 13"/>
            <p:cNvGrpSpPr/>
            <p:nvPr/>
          </p:nvGrpSpPr>
          <p:grpSpPr>
            <a:xfrm>
              <a:off x="5436096" y="4221088"/>
              <a:ext cx="720080" cy="576064"/>
              <a:chOff x="5076056" y="1484784"/>
              <a:chExt cx="720080" cy="576064"/>
            </a:xfrm>
          </p:grpSpPr>
          <p:sp>
            <p:nvSpPr>
              <p:cNvPr id="18" name="橢圓 17"/>
              <p:cNvSpPr/>
              <p:nvPr/>
            </p:nvSpPr>
            <p:spPr>
              <a:xfrm>
                <a:off x="5076056" y="1484784"/>
                <a:ext cx="720080" cy="576064"/>
              </a:xfrm>
              <a:prstGeom prst="ellipse">
                <a:avLst/>
              </a:prstGeom>
              <a:solidFill>
                <a:srgbClr val="00B0F0"/>
              </a:solidFill>
              <a:ln>
                <a:solidFill>
                  <a:srgbClr val="00B0F0"/>
                </a:solidFill>
              </a:ln>
              <a:scene3d>
                <a:camera prst="orthographicFront"/>
                <a:lightRig rig="threePt" dir="t"/>
              </a:scene3d>
              <a:sp3d extrusionH="76200">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 name="文字方塊 18"/>
              <p:cNvSpPr txBox="1"/>
              <p:nvPr/>
            </p:nvSpPr>
            <p:spPr>
              <a:xfrm>
                <a:off x="5220072" y="1628800"/>
                <a:ext cx="432048" cy="369332"/>
              </a:xfrm>
              <a:prstGeom prst="rect">
                <a:avLst/>
              </a:prstGeom>
              <a:noFill/>
              <a:scene3d>
                <a:camera prst="orthographicFront"/>
                <a:lightRig rig="threePt" dir="t"/>
              </a:scene3d>
              <a:sp3d extrusionH="76200">
                <a:extrusionClr>
                  <a:srgbClr val="00B0F0"/>
                </a:extrusionClr>
              </a:sp3d>
            </p:spPr>
            <p:txBody>
              <a:bodyPr wrap="square" rtlCol="0">
                <a:spAutoFit/>
              </a:bodyPr>
              <a:lstStyle/>
              <a:p>
                <a:r>
                  <a:rPr lang="en-US" altLang="zh-TW" dirty="0" smtClean="0"/>
                  <a:t>M.</a:t>
                </a:r>
                <a:endParaRPr lang="zh-TW" altLang="en-US" dirty="0"/>
              </a:p>
            </p:txBody>
          </p:sp>
        </p:grpSp>
      </p:grpSp>
      <p:sp>
        <p:nvSpPr>
          <p:cNvPr id="2" name="標題 1"/>
          <p:cNvSpPr>
            <a:spLocks noGrp="1"/>
          </p:cNvSpPr>
          <p:nvPr>
            <p:ph type="title"/>
          </p:nvPr>
        </p:nvSpPr>
        <p:spPr>
          <a:xfrm>
            <a:off x="827584" y="4653136"/>
            <a:ext cx="8101528" cy="1885960"/>
          </a:xfrm>
        </p:spPr>
        <p:txBody>
          <a:bodyPr>
            <a:noAutofit/>
          </a:bodyPr>
          <a:lstStyle/>
          <a:p>
            <a:r>
              <a:rPr lang="en-US" altLang="zh-TW" dirty="0" smtClean="0"/>
              <a:t>Huron Confederacy </a:t>
            </a:r>
            <a:br>
              <a:rPr lang="en-US" altLang="zh-TW" dirty="0" smtClean="0"/>
            </a:br>
            <a:r>
              <a:rPr lang="en-US" altLang="zh-TW" dirty="0" smtClean="0"/>
              <a:t>            VS. </a:t>
            </a:r>
            <a:br>
              <a:rPr lang="en-US" altLang="zh-TW" dirty="0" smtClean="0"/>
            </a:br>
            <a:r>
              <a:rPr lang="en-US" altLang="zh-TW" dirty="0" smtClean="0"/>
              <a:t>Iroquois Confederacy </a:t>
            </a: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301208"/>
            <a:ext cx="7467600" cy="1143000"/>
          </a:xfrm>
        </p:spPr>
        <p:txBody>
          <a:bodyPr>
            <a:normAutofit/>
          </a:bodyPr>
          <a:lstStyle/>
          <a:p>
            <a:r>
              <a:rPr lang="en-US" altLang="zh-TW" sz="4400" dirty="0" smtClean="0"/>
              <a:t>They froze in shock…</a:t>
            </a:r>
            <a:endParaRPr lang="zh-TW" altLang="en-US" sz="4400" dirty="0"/>
          </a:p>
        </p:txBody>
      </p:sp>
      <p:sp>
        <p:nvSpPr>
          <p:cNvPr id="3" name="內容版面配置區 2"/>
          <p:cNvSpPr>
            <a:spLocks noGrp="1"/>
          </p:cNvSpPr>
          <p:nvPr>
            <p:ph idx="1"/>
          </p:nvPr>
        </p:nvSpPr>
        <p:spPr>
          <a:xfrm>
            <a:off x="467544" y="548680"/>
            <a:ext cx="7467600" cy="4525963"/>
          </a:xfrm>
        </p:spPr>
        <p:txBody>
          <a:bodyPr/>
          <a:lstStyle/>
          <a:p>
            <a:r>
              <a:rPr lang="en-US" altLang="zh-TW" dirty="0" smtClean="0"/>
              <a:t>ARQUEBUS(</a:t>
            </a:r>
            <a:r>
              <a:rPr lang="zh-TW" altLang="en-US" dirty="0" smtClean="0"/>
              <a:t>火繩槍</a:t>
            </a:r>
            <a:r>
              <a:rPr lang="en-US" altLang="zh-TW" dirty="0" smtClean="0"/>
              <a:t>)</a:t>
            </a:r>
            <a:endParaRPr lang="zh-TW" altLang="en-US" dirty="0"/>
          </a:p>
        </p:txBody>
      </p:sp>
      <p:pic>
        <p:nvPicPr>
          <p:cNvPr id="18" name="圖片 17" descr="gun1.jpg"/>
          <p:cNvPicPr>
            <a:picLocks noChangeAspect="1"/>
          </p:cNvPicPr>
          <p:nvPr/>
        </p:nvPicPr>
        <p:blipFill>
          <a:blip r:embed="rId2" cstate="print"/>
          <a:stretch>
            <a:fillRect/>
          </a:stretch>
        </p:blipFill>
        <p:spPr>
          <a:xfrm>
            <a:off x="683568" y="1268760"/>
            <a:ext cx="5945857" cy="2319618"/>
          </a:xfrm>
          <a:prstGeom prst="rect">
            <a:avLst/>
          </a:prstGeom>
        </p:spPr>
      </p:pic>
      <p:pic>
        <p:nvPicPr>
          <p:cNvPr id="19" name="圖片 18" descr="gun2.jpg"/>
          <p:cNvPicPr>
            <a:picLocks noChangeAspect="1"/>
          </p:cNvPicPr>
          <p:nvPr/>
        </p:nvPicPr>
        <p:blipFill>
          <a:blip r:embed="rId3" cstate="print"/>
          <a:stretch>
            <a:fillRect/>
          </a:stretch>
        </p:blipFill>
        <p:spPr>
          <a:xfrm>
            <a:off x="1835696" y="3068960"/>
            <a:ext cx="2143125" cy="2143125"/>
          </a:xfrm>
          <a:prstGeom prst="rect">
            <a:avLst/>
          </a:prstGeom>
        </p:spPr>
      </p:pic>
      <p:pic>
        <p:nvPicPr>
          <p:cNvPr id="20" name="圖片 19" descr="gun3.jpg"/>
          <p:cNvPicPr>
            <a:picLocks noChangeAspect="1"/>
          </p:cNvPicPr>
          <p:nvPr/>
        </p:nvPicPr>
        <p:blipFill>
          <a:blip r:embed="rId4" cstate="print"/>
          <a:stretch>
            <a:fillRect/>
          </a:stretch>
        </p:blipFill>
        <p:spPr>
          <a:xfrm>
            <a:off x="3995936" y="2348880"/>
            <a:ext cx="4504889" cy="2862064"/>
          </a:xfrm>
          <a:prstGeom prst="rect">
            <a:avLst/>
          </a:prstGeom>
        </p:spPr>
      </p:pic>
      <p:pic>
        <p:nvPicPr>
          <p:cNvPr id="21" name="圖片 20" descr="shock.jpg"/>
          <p:cNvPicPr>
            <a:picLocks noChangeAspect="1"/>
          </p:cNvPicPr>
          <p:nvPr/>
        </p:nvPicPr>
        <p:blipFill>
          <a:blip r:embed="rId5" cstate="print"/>
          <a:stretch>
            <a:fillRect/>
          </a:stretch>
        </p:blipFill>
        <p:spPr>
          <a:xfrm>
            <a:off x="1259632" y="1340768"/>
            <a:ext cx="6441638" cy="4026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After the war…</a:t>
            </a:r>
            <a:endParaRPr lang="zh-TW" altLang="en-US" dirty="0"/>
          </a:p>
        </p:txBody>
      </p:sp>
      <p:sp>
        <p:nvSpPr>
          <p:cNvPr id="3" name="內容版面配置區 2"/>
          <p:cNvSpPr>
            <a:spLocks noGrp="1"/>
          </p:cNvSpPr>
          <p:nvPr>
            <p:ph idx="1"/>
          </p:nvPr>
        </p:nvSpPr>
        <p:spPr/>
        <p:txBody>
          <a:bodyPr/>
          <a:lstStyle/>
          <a:p>
            <a:r>
              <a:rPr lang="en-US" altLang="zh-TW" dirty="0" smtClean="0"/>
              <a:t>They wanted to negotiate an enlargement of direct trading.</a:t>
            </a:r>
          </a:p>
          <a:p>
            <a:r>
              <a:rPr lang="en-US" altLang="zh-TW" dirty="0" smtClean="0"/>
              <a:t>Wampum</a:t>
            </a:r>
            <a:r>
              <a:rPr lang="zh-TW" altLang="en-US" dirty="0" smtClean="0"/>
              <a:t>── </a:t>
            </a:r>
            <a:r>
              <a:rPr lang="en-US" altLang="zh-TW" dirty="0" smtClean="0"/>
              <a:t>a symbolize of currency and contract. </a:t>
            </a:r>
            <a:r>
              <a:rPr lang="zh-TW" altLang="en-US" dirty="0" smtClean="0"/>
              <a:t>→ </a:t>
            </a:r>
            <a:r>
              <a:rPr lang="en-US" altLang="zh-TW" dirty="0" smtClean="0"/>
              <a:t>committed themselves to an alliance with French.</a:t>
            </a:r>
          </a:p>
          <a:p>
            <a:r>
              <a:rPr lang="en-US" altLang="zh-TW" dirty="0" smtClean="0"/>
              <a:t>Fifty beaver pelt</a:t>
            </a:r>
            <a:r>
              <a:rPr lang="zh-TW" altLang="en-US" dirty="0" smtClean="0"/>
              <a:t>── </a:t>
            </a:r>
            <a:r>
              <a:rPr lang="en-US" altLang="zh-TW" dirty="0" smtClean="0"/>
              <a:t>founded good relationship between both sides.</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003232" cy="994122"/>
          </a:xfrm>
        </p:spPr>
        <p:txBody>
          <a:bodyPr>
            <a:normAutofit fontScale="90000"/>
          </a:bodyPr>
          <a:lstStyle/>
          <a:p>
            <a:r>
              <a:rPr lang="en-US" altLang="zh-TW" dirty="0" smtClean="0"/>
              <a:t>Why the trade was such a success?</a:t>
            </a:r>
            <a:endParaRPr lang="zh-TW" altLang="en-US" dirty="0"/>
          </a:p>
        </p:txBody>
      </p:sp>
      <p:sp>
        <p:nvSpPr>
          <p:cNvPr id="3" name="內容版面配置區 2"/>
          <p:cNvSpPr>
            <a:spLocks noGrp="1"/>
          </p:cNvSpPr>
          <p:nvPr>
            <p:ph idx="1"/>
          </p:nvPr>
        </p:nvSpPr>
        <p:spPr/>
        <p:txBody>
          <a:bodyPr>
            <a:normAutofit/>
          </a:bodyPr>
          <a:lstStyle/>
          <a:p>
            <a:r>
              <a:rPr lang="en-US" altLang="zh-TW" dirty="0" smtClean="0"/>
              <a:t>Before the 15 </a:t>
            </a:r>
            <a:r>
              <a:rPr lang="en-US" altLang="zh-TW" dirty="0" err="1" smtClean="0"/>
              <a:t>thc</a:t>
            </a:r>
            <a:r>
              <a:rPr lang="en-US" altLang="zh-TW" dirty="0" smtClean="0"/>
              <a:t>.</a:t>
            </a:r>
            <a:r>
              <a:rPr lang="zh-TW" altLang="en-US" dirty="0" smtClean="0"/>
              <a:t>→ </a:t>
            </a:r>
            <a:r>
              <a:rPr lang="en-US" altLang="zh-TW" dirty="0" smtClean="0"/>
              <a:t>indigenous</a:t>
            </a:r>
            <a:r>
              <a:rPr lang="zh-TW" altLang="en-US" dirty="0" smtClean="0"/>
              <a:t>→ </a:t>
            </a:r>
            <a:r>
              <a:rPr lang="en-US" altLang="zh-TW" dirty="0" err="1" smtClean="0"/>
              <a:t>overtrapping</a:t>
            </a:r>
            <a:r>
              <a:rPr lang="en-US" altLang="zh-TW" dirty="0" smtClean="0"/>
              <a:t>.</a:t>
            </a:r>
          </a:p>
          <a:p>
            <a:r>
              <a:rPr lang="en-US" altLang="zh-TW" dirty="0" smtClean="0"/>
              <a:t>In the 16 </a:t>
            </a:r>
            <a:r>
              <a:rPr lang="en-US" altLang="zh-TW" dirty="0" err="1" smtClean="0"/>
              <a:t>thc</a:t>
            </a:r>
            <a:r>
              <a:rPr lang="en-US" altLang="zh-TW" dirty="0" smtClean="0"/>
              <a:t>.</a:t>
            </a:r>
            <a:r>
              <a:rPr lang="zh-TW" altLang="en-US" dirty="0" smtClean="0"/>
              <a:t> → </a:t>
            </a:r>
            <a:r>
              <a:rPr lang="en-US" altLang="zh-TW" dirty="0" smtClean="0"/>
              <a:t>sheep’s wool and rabbit hair </a:t>
            </a:r>
            <a:r>
              <a:rPr lang="zh-TW" altLang="en-US" dirty="0" smtClean="0"/>
              <a:t>→ </a:t>
            </a:r>
            <a:r>
              <a:rPr lang="en-US" altLang="zh-TW" dirty="0" smtClean="0"/>
              <a:t>not ideal.</a:t>
            </a:r>
          </a:p>
          <a:p>
            <a:r>
              <a:rPr lang="en-US" altLang="zh-TW" dirty="0" smtClean="0"/>
              <a:t>The end of 16 </a:t>
            </a:r>
            <a:r>
              <a:rPr lang="en-US" altLang="zh-TW" dirty="0" err="1" smtClean="0"/>
              <a:t>thc</a:t>
            </a:r>
            <a:r>
              <a:rPr lang="en-US" altLang="zh-TW" dirty="0" smtClean="0"/>
              <a:t>.</a:t>
            </a:r>
            <a:r>
              <a:rPr lang="zh-TW" altLang="en-US" dirty="0" smtClean="0"/>
              <a:t>→ </a:t>
            </a:r>
            <a:r>
              <a:rPr lang="en-US" altLang="zh-TW" dirty="0" smtClean="0"/>
              <a:t>Siberia</a:t>
            </a:r>
            <a:r>
              <a:rPr lang="zh-TW" altLang="en-US" dirty="0" smtClean="0"/>
              <a:t>→</a:t>
            </a:r>
            <a:r>
              <a:rPr lang="en-US" altLang="zh-TW" dirty="0" smtClean="0"/>
              <a:t>unreliable</a:t>
            </a:r>
          </a:p>
          <a:p>
            <a:pPr>
              <a:buNone/>
            </a:pPr>
            <a:r>
              <a:rPr lang="en-US" altLang="zh-TW" dirty="0" smtClean="0"/>
              <a:t>                                </a:t>
            </a:r>
            <a:r>
              <a:rPr lang="zh-TW" altLang="en-US" dirty="0" smtClean="0"/>
              <a:t>→ </a:t>
            </a:r>
            <a:r>
              <a:rPr lang="en-US" altLang="zh-TW" dirty="0" smtClean="0"/>
              <a:t>Canada</a:t>
            </a:r>
          </a:p>
          <a:p>
            <a:r>
              <a:rPr lang="en-US" altLang="zh-TW" dirty="0" smtClean="0"/>
              <a:t>The value between Native and European was different.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alphaModFix/>
            <a:lum/>
          </a:blip>
          <a:srcRect/>
          <a:stretch>
            <a:fillRect/>
          </a:stretch>
        </p:blipFill>
        <p:spPr>
          <a:xfrm>
            <a:off x="5061543" y="1959513"/>
            <a:ext cx="3133259" cy="4040515"/>
          </a:xfrm>
          <a:prstGeom prst="rect">
            <a:avLst/>
          </a:prstGeom>
          <a:noFill/>
          <a:ln>
            <a:noFill/>
          </a:ln>
        </p:spPr>
      </p:pic>
      <p:sp>
        <p:nvSpPr>
          <p:cNvPr id="3" name="標題 2"/>
          <p:cNvSpPr txBox="1">
            <a:spLocks noGrp="1"/>
          </p:cNvSpPr>
          <p:nvPr>
            <p:ph type="title" idx="4294967295"/>
          </p:nvPr>
        </p:nvSpPr>
        <p:spPr>
          <a:xfrm>
            <a:off x="1335088" y="433718"/>
            <a:ext cx="7808912" cy="1499528"/>
          </a:xfrm>
        </p:spPr>
        <p:txBody>
          <a:bodyPr lIns="82945" tIns="41473" rIns="82945" bIns="41473">
            <a:spAutoFit/>
          </a:bodyPr>
          <a:lstStyle/>
          <a:p>
            <a:pPr lvl="0"/>
            <a:r>
              <a:rPr lang="en-US" i="0" dirty="0">
                <a:latin typeface="Times New Roman" pitchFamily="18" charset="0"/>
                <a:cs typeface="Times New Roman" pitchFamily="18" charset="0"/>
              </a:rPr>
              <a:t>THE DREAM OF </a:t>
            </a:r>
            <a:br>
              <a:rPr lang="en-US" i="0" dirty="0">
                <a:latin typeface="Times New Roman" pitchFamily="18" charset="0"/>
                <a:cs typeface="Times New Roman" pitchFamily="18" charset="0"/>
              </a:rPr>
            </a:br>
            <a:r>
              <a:rPr lang="en-US" i="0" dirty="0">
                <a:latin typeface="Times New Roman" pitchFamily="18" charset="0"/>
                <a:cs typeface="Times New Roman" pitchFamily="18" charset="0"/>
              </a:rPr>
              <a:t>GETTING TO CHINA</a:t>
            </a:r>
          </a:p>
        </p:txBody>
      </p:sp>
      <p:sp>
        <p:nvSpPr>
          <p:cNvPr id="4" name="文字版面配置區 3"/>
          <p:cNvSpPr txBox="1">
            <a:spLocks noGrp="1"/>
          </p:cNvSpPr>
          <p:nvPr>
            <p:ph type="body" idx="4294967295"/>
          </p:nvPr>
        </p:nvSpPr>
        <p:spPr>
          <a:xfrm>
            <a:off x="0" y="2286000"/>
            <a:ext cx="4570413" cy="2965755"/>
          </a:xfrm>
        </p:spPr>
        <p:txBody>
          <a:bodyPr rIns="82945" bIns="41473">
            <a:spAutoFit/>
          </a:bodyPr>
          <a:lstStyle>
            <a:defPPr marL="503999" marR="0" lvl="0" indent="-431999" algn="l">
              <a:buClr>
                <a:srgbClr val="99284C"/>
              </a:buClr>
              <a:buSzPct val="75000"/>
              <a:buFont typeface="StarSymbol" pitchFamily="2"/>
              <a:buNone/>
              <a:defRPr lang="en-US" sz="3200" b="0" i="0" u="none" strike="noStrike">
                <a:ln>
                  <a:noFill/>
                </a:ln>
                <a:solidFill>
                  <a:srgbClr val="333333"/>
                </a:solidFill>
                <a:latin typeface="Albany" pitchFamily="34"/>
                <a:ea typeface="MingLiU" pitchFamily="2"/>
                <a:cs typeface="Tahoma" pitchFamily="2"/>
              </a:defRPr>
            </a:defPPr>
            <a:lvl1pPr marL="503999" marR="0" lvl="0" indent="-431999" algn="l">
              <a:buClr>
                <a:srgbClr val="99284C"/>
              </a:buClr>
              <a:buSzPct val="75000"/>
              <a:buFont typeface="StarSymbol" pitchFamily="2"/>
              <a:buChar char=""/>
              <a:defRPr lang="en-US" sz="3200" b="0" i="0" u="none" strike="noStrike">
                <a:ln>
                  <a:noFill/>
                </a:ln>
                <a:solidFill>
                  <a:srgbClr val="333333"/>
                </a:solidFill>
                <a:latin typeface="Albany" pitchFamily="34"/>
                <a:ea typeface="MingLiU" pitchFamily="2"/>
                <a:cs typeface="Tahoma" pitchFamily="2"/>
              </a:defRPr>
            </a:lvl1pPr>
            <a:lvl2pPr marL="791999" marR="0" lvl="1" indent="-431999" algn="l">
              <a:buClr>
                <a:srgbClr val="99284C"/>
              </a:buClr>
              <a:buSzPct val="75000"/>
              <a:buFont typeface="StarSymbol" pitchFamily="2"/>
              <a:buChar char=""/>
              <a:defRPr lang="en-US" sz="2800" b="0" i="0" u="none" strike="noStrike">
                <a:ln>
                  <a:noFill/>
                </a:ln>
                <a:solidFill>
                  <a:srgbClr val="333333"/>
                </a:solidFill>
                <a:latin typeface="Albany" pitchFamily="34"/>
                <a:ea typeface="MingLiU" pitchFamily="2"/>
                <a:cs typeface="Tahoma" pitchFamily="2"/>
              </a:defRPr>
            </a:lvl2pPr>
            <a:lvl3pPr marL="1079999" marR="0" lvl="2" indent="-431999" algn="l">
              <a:buClr>
                <a:srgbClr val="99284C"/>
              </a:buClr>
              <a:buSzPct val="75000"/>
              <a:buFont typeface="StarSymbol" pitchFamily="2"/>
              <a:buChar char=""/>
              <a:defRPr lang="en-US" sz="2400" b="0" i="0" u="none" strike="noStrike">
                <a:ln>
                  <a:noFill/>
                </a:ln>
                <a:solidFill>
                  <a:srgbClr val="333333"/>
                </a:solidFill>
                <a:latin typeface="Albany" pitchFamily="34"/>
                <a:ea typeface="MingLiU" pitchFamily="2"/>
                <a:cs typeface="Tahoma" pitchFamily="2"/>
              </a:defRPr>
            </a:lvl3pPr>
            <a:lvl4pPr marL="1367999" marR="0" lvl="3" indent="-431999" algn="l">
              <a:buClr>
                <a:srgbClr val="99284C"/>
              </a:buClr>
              <a:buSzPct val="75000"/>
              <a:buFont typeface="StarSymbol" pitchFamily="2"/>
              <a:buChar char=""/>
              <a:defRPr lang="en-US" sz="2000" b="0" i="0" u="none" strike="noStrike">
                <a:ln>
                  <a:noFill/>
                </a:ln>
                <a:solidFill>
                  <a:srgbClr val="333333"/>
                </a:solidFill>
                <a:latin typeface="Albany" pitchFamily="34"/>
                <a:ea typeface="MingLiU" pitchFamily="2"/>
                <a:cs typeface="Tahoma" pitchFamily="2"/>
              </a:defRPr>
            </a:lvl4pPr>
            <a:lvl5pPr marL="1655998" marR="0" lvl="4" indent="-431999" algn="l">
              <a:buClr>
                <a:srgbClr val="99284C"/>
              </a:buClr>
              <a:buSzPct val="75000"/>
              <a:buFont typeface="StarSymbol" pitchFamily="2"/>
              <a:buChar char=""/>
              <a:defRPr lang="en-US" sz="2000" b="0" i="0" u="none" strike="noStrike">
                <a:ln>
                  <a:noFill/>
                </a:ln>
                <a:solidFill>
                  <a:srgbClr val="333333"/>
                </a:solidFill>
                <a:latin typeface="Albany" pitchFamily="34"/>
                <a:ea typeface="MingLiU" pitchFamily="2"/>
                <a:cs typeface="Tahoma" pitchFamily="2"/>
              </a:defRPr>
            </a:lvl5pPr>
            <a:lvl6pPr marL="1943999" marR="0" lvl="5" indent="-431999" algn="l">
              <a:buClr>
                <a:srgbClr val="99284C"/>
              </a:buClr>
              <a:buSzPct val="75000"/>
              <a:buFont typeface="StarSymbol" pitchFamily="2"/>
              <a:buChar char=""/>
              <a:defRPr lang="en-US" sz="2000" b="0" i="0" u="none" strike="noStrike">
                <a:ln>
                  <a:noFill/>
                </a:ln>
                <a:solidFill>
                  <a:srgbClr val="333333"/>
                </a:solidFill>
                <a:latin typeface="Albany" pitchFamily="34"/>
                <a:ea typeface="MingLiU" pitchFamily="2"/>
                <a:cs typeface="Tahoma" pitchFamily="2"/>
              </a:defRPr>
            </a:lvl6pPr>
            <a:lvl7pPr marL="2231999" marR="0" lvl="6" indent="-431999" algn="l">
              <a:buClr>
                <a:srgbClr val="99284C"/>
              </a:buClr>
              <a:buSzPct val="75000"/>
              <a:buFont typeface="StarSymbol" pitchFamily="2"/>
              <a:buChar char=""/>
              <a:defRPr lang="en-US" sz="2000" b="0" i="0" u="none" strike="noStrike">
                <a:ln>
                  <a:noFill/>
                </a:ln>
                <a:solidFill>
                  <a:srgbClr val="333333"/>
                </a:solidFill>
                <a:latin typeface="Albany" pitchFamily="34"/>
                <a:ea typeface="MingLiU" pitchFamily="2"/>
                <a:cs typeface="Tahoma" pitchFamily="2"/>
              </a:defRPr>
            </a:lvl7pPr>
            <a:lvl8pPr marL="2519998" marR="0" lvl="7" indent="-431999" algn="l">
              <a:buClr>
                <a:srgbClr val="99284C"/>
              </a:buClr>
              <a:buSzPct val="75000"/>
              <a:buFont typeface="StarSymbol" pitchFamily="2"/>
              <a:buChar char=""/>
              <a:defRPr lang="en-US" sz="2000" b="0" i="0" u="none" strike="noStrike">
                <a:ln>
                  <a:noFill/>
                </a:ln>
                <a:solidFill>
                  <a:srgbClr val="333333"/>
                </a:solidFill>
                <a:latin typeface="Albany" pitchFamily="34"/>
                <a:ea typeface="MingLiU" pitchFamily="2"/>
                <a:cs typeface="Tahoma" pitchFamily="2"/>
              </a:defRPr>
            </a:lvl8pPr>
            <a:lvl9pPr marL="2807998" marR="0" lvl="8" indent="-431999" algn="l">
              <a:buClr>
                <a:srgbClr val="99284C"/>
              </a:buClr>
              <a:buSzPct val="75000"/>
              <a:buFont typeface="StarSymbol" pitchFamily="2"/>
              <a:buChar char=""/>
              <a:defRPr lang="en-US" sz="2000" b="0" i="0" u="none" strike="noStrike">
                <a:ln>
                  <a:noFill/>
                </a:ln>
                <a:solidFill>
                  <a:srgbClr val="333333"/>
                </a:solidFill>
                <a:latin typeface="Albany" pitchFamily="34"/>
                <a:ea typeface="MingLiU" pitchFamily="2"/>
                <a:cs typeface="Tahoma" pitchFamily="2"/>
              </a:defRPr>
            </a:lvl9pPr>
          </a:lstStyle>
          <a:p>
            <a:pPr lvl="0"/>
            <a:r>
              <a:rPr lang="en-US" b="1" dirty="0">
                <a:solidFill>
                  <a:schemeClr val="tx1"/>
                </a:solidFill>
                <a:latin typeface="Times New Roman" pitchFamily="18" charset="0"/>
                <a:cs typeface="Times New Roman" pitchFamily="18" charset="0"/>
              </a:rPr>
              <a:t>Marco Polo</a:t>
            </a:r>
            <a:r>
              <a:rPr lang="en-US" dirty="0">
                <a:solidFill>
                  <a:schemeClr val="tx1"/>
                </a:solidFill>
                <a:latin typeface="Times New Roman" pitchFamily="18" charset="0"/>
                <a:cs typeface="Times New Roman" pitchFamily="18" charset="0"/>
              </a:rPr>
              <a:t> </a:t>
            </a:r>
            <a:br>
              <a:rPr lang="en-US" dirty="0">
                <a:solidFill>
                  <a:schemeClr val="tx1"/>
                </a:solidFill>
                <a:latin typeface="Times New Roman" pitchFamily="18" charset="0"/>
                <a:cs typeface="Times New Roman" pitchFamily="18" charset="0"/>
              </a:rPr>
            </a:br>
            <a:r>
              <a:rPr lang="en-US" sz="2500" dirty="0">
                <a:solidFill>
                  <a:schemeClr val="tx1"/>
                </a:solidFill>
                <a:latin typeface="Times New Roman" pitchFamily="18" charset="0"/>
                <a:cs typeface="Times New Roman" pitchFamily="18" charset="0"/>
              </a:rPr>
              <a:t>The role of activator</a:t>
            </a:r>
            <a:r>
              <a:rPr lang="zh-TW" altLang="en-US" sz="2500" dirty="0">
                <a:solidFill>
                  <a:schemeClr val="tx1"/>
                </a:solidFill>
                <a:latin typeface="Times New Roman" pitchFamily="18" charset="0"/>
                <a:cs typeface="Times New Roman" pitchFamily="18" charset="0"/>
              </a:rPr>
              <a:t>催化劑</a:t>
            </a:r>
            <a:r>
              <a:rPr lang="en-US" sz="2500" dirty="0">
                <a:solidFill>
                  <a:schemeClr val="tx1"/>
                </a:solidFill>
                <a:latin typeface="Times New Roman" pitchFamily="18" charset="0"/>
                <a:cs typeface="Times New Roman" pitchFamily="18" charset="0"/>
              </a:rPr>
              <a:t/>
            </a:r>
            <a:br>
              <a:rPr lang="en-US" sz="2500" dirty="0">
                <a:solidFill>
                  <a:schemeClr val="tx1"/>
                </a:solidFill>
                <a:latin typeface="Times New Roman" pitchFamily="18" charset="0"/>
                <a:cs typeface="Times New Roman" pitchFamily="18" charset="0"/>
              </a:rPr>
            </a:br>
            <a:r>
              <a:rPr lang="en-US" sz="2500" dirty="0">
                <a:solidFill>
                  <a:schemeClr val="tx1"/>
                </a:solidFill>
                <a:latin typeface="Times New Roman" pitchFamily="18" charset="0"/>
                <a:cs typeface="Times New Roman" pitchFamily="18" charset="0"/>
              </a:rPr>
              <a:t>(P. 47 L. 1 to L. 10)</a:t>
            </a:r>
            <a:br>
              <a:rPr lang="en-US" sz="2500" dirty="0">
                <a:solidFill>
                  <a:schemeClr val="tx1"/>
                </a:solidFill>
                <a:latin typeface="Times New Roman" pitchFamily="18" charset="0"/>
                <a:cs typeface="Times New Roman" pitchFamily="18" charset="0"/>
              </a:rPr>
            </a:br>
            <a:endParaRPr lang="en-US" sz="2500" dirty="0">
              <a:solidFill>
                <a:schemeClr val="tx1"/>
              </a:solidFill>
              <a:latin typeface="Times New Roman" pitchFamily="18" charset="0"/>
              <a:cs typeface="Times New Roman" pitchFamily="18" charset="0"/>
            </a:endParaRPr>
          </a:p>
          <a:p>
            <a:pPr lvl="0"/>
            <a:r>
              <a:rPr lang="en-US" sz="2500" b="1" dirty="0">
                <a:solidFill>
                  <a:schemeClr val="tx1"/>
                </a:solidFill>
                <a:latin typeface="Times New Roman" pitchFamily="18" charset="0"/>
                <a:cs typeface="Times New Roman" pitchFamily="18" charset="0"/>
              </a:rPr>
              <a:t>Effect</a:t>
            </a:r>
            <a:r>
              <a:rPr lang="en-US" sz="2500" dirty="0">
                <a:solidFill>
                  <a:schemeClr val="tx1"/>
                </a:solidFill>
                <a:latin typeface="Times New Roman" pitchFamily="18" charset="0"/>
                <a:cs typeface="Times New Roman" pitchFamily="18" charset="0"/>
              </a:rPr>
              <a:t/>
            </a:r>
            <a:br>
              <a:rPr lang="en-US" sz="2500" dirty="0">
                <a:solidFill>
                  <a:schemeClr val="tx1"/>
                </a:solidFill>
                <a:latin typeface="Times New Roman" pitchFamily="18" charset="0"/>
                <a:cs typeface="Times New Roman" pitchFamily="18" charset="0"/>
              </a:rPr>
            </a:br>
            <a:r>
              <a:rPr lang="en-US" sz="2500" dirty="0">
                <a:solidFill>
                  <a:schemeClr val="tx1"/>
                </a:solidFill>
                <a:latin typeface="Times New Roman" pitchFamily="18" charset="0"/>
                <a:cs typeface="Times New Roman" pitchFamily="18" charset="0"/>
              </a:rPr>
              <a:t>Strengthen Europeans' desire to get to China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What he wanted…</a:t>
            </a:r>
            <a:endParaRPr lang="zh-TW" altLang="en-US" dirty="0"/>
          </a:p>
        </p:txBody>
      </p:sp>
      <p:sp>
        <p:nvSpPr>
          <p:cNvPr id="3" name="內容版面配置區 2"/>
          <p:cNvSpPr>
            <a:spLocks noGrp="1"/>
          </p:cNvSpPr>
          <p:nvPr>
            <p:ph idx="1"/>
          </p:nvPr>
        </p:nvSpPr>
        <p:spPr/>
        <p:txBody>
          <a:bodyPr>
            <a:normAutofit/>
          </a:bodyPr>
          <a:lstStyle/>
          <a:p>
            <a:r>
              <a:rPr lang="en-US" altLang="zh-TW" sz="3600" dirty="0" smtClean="0"/>
              <a:t>Find out the path to China.</a:t>
            </a:r>
          </a:p>
          <a:p>
            <a:r>
              <a:rPr lang="en-US" altLang="zh-TW" sz="3600" dirty="0" smtClean="0"/>
              <a:t>But it was </a:t>
            </a:r>
            <a:r>
              <a:rPr lang="en-US" altLang="zh-TW" sz="3600" dirty="0" smtClean="0">
                <a:solidFill>
                  <a:srgbClr val="FF0000"/>
                </a:solidFill>
              </a:rPr>
              <a:t>totally wrong</a:t>
            </a:r>
            <a:r>
              <a:rPr lang="zh-TW" altLang="en-US" sz="3600" dirty="0" smtClean="0">
                <a:solidFill>
                  <a:srgbClr val="FF0000"/>
                </a:solidFill>
              </a:rPr>
              <a:t>！！！</a:t>
            </a:r>
            <a:endParaRPr lang="zh-TW" altLang="en-US" sz="3600" dirty="0">
              <a:solidFill>
                <a:srgbClr val="FF0000"/>
              </a:solidFill>
            </a:endParaRPr>
          </a:p>
        </p:txBody>
      </p:sp>
      <p:grpSp>
        <p:nvGrpSpPr>
          <p:cNvPr id="8" name="群組 7"/>
          <p:cNvGrpSpPr/>
          <p:nvPr/>
        </p:nvGrpSpPr>
        <p:grpSpPr>
          <a:xfrm>
            <a:off x="827584" y="2996952"/>
            <a:ext cx="7200800" cy="3528392"/>
            <a:chOff x="1043608" y="2132856"/>
            <a:chExt cx="7200800" cy="3528392"/>
          </a:xfrm>
        </p:grpSpPr>
        <p:pic>
          <p:nvPicPr>
            <p:cNvPr id="4" name="圖片 3" descr="america1.png"/>
            <p:cNvPicPr>
              <a:picLocks noChangeAspect="1"/>
            </p:cNvPicPr>
            <p:nvPr/>
          </p:nvPicPr>
          <p:blipFill>
            <a:blip r:embed="rId2" cstate="print"/>
            <a:stretch>
              <a:fillRect/>
            </a:stretch>
          </p:blipFill>
          <p:spPr>
            <a:xfrm>
              <a:off x="4716016" y="2132856"/>
              <a:ext cx="3528392" cy="3528392"/>
            </a:xfrm>
            <a:prstGeom prst="rect">
              <a:avLst/>
            </a:prstGeom>
          </p:spPr>
        </p:pic>
        <p:pic>
          <p:nvPicPr>
            <p:cNvPr id="5" name="圖片 4" descr="asia1.jpg"/>
            <p:cNvPicPr>
              <a:picLocks noChangeAspect="1"/>
            </p:cNvPicPr>
            <p:nvPr/>
          </p:nvPicPr>
          <p:blipFill>
            <a:blip r:embed="rId3" cstate="print"/>
            <a:stretch>
              <a:fillRect/>
            </a:stretch>
          </p:blipFill>
          <p:spPr>
            <a:xfrm>
              <a:off x="1043608" y="2204864"/>
              <a:ext cx="3295253" cy="3295253"/>
            </a:xfrm>
            <a:prstGeom prst="rect">
              <a:avLst/>
            </a:prstGeom>
          </p:spPr>
        </p:pic>
      </p:grpSp>
      <p:sp>
        <p:nvSpPr>
          <p:cNvPr id="7" name="橢圓 6"/>
          <p:cNvSpPr/>
          <p:nvPr/>
        </p:nvSpPr>
        <p:spPr>
          <a:xfrm>
            <a:off x="5868144" y="3573016"/>
            <a:ext cx="648072" cy="576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Cultural differences</a:t>
            </a:r>
            <a:endParaRPr lang="zh-TW" altLang="en-US" dirty="0"/>
          </a:p>
        </p:txBody>
      </p:sp>
      <p:sp>
        <p:nvSpPr>
          <p:cNvPr id="3" name="內容版面配置區 2"/>
          <p:cNvSpPr>
            <a:spLocks noGrp="1"/>
          </p:cNvSpPr>
          <p:nvPr>
            <p:ph idx="1"/>
          </p:nvPr>
        </p:nvSpPr>
        <p:spPr>
          <a:xfrm>
            <a:off x="395536" y="1412776"/>
            <a:ext cx="8183880" cy="4187952"/>
          </a:xfrm>
        </p:spPr>
        <p:txBody>
          <a:bodyPr/>
          <a:lstStyle/>
          <a:p>
            <a:r>
              <a:rPr lang="en-US" altLang="zh-TW" dirty="0" smtClean="0"/>
              <a:t>Tactics in a war (p 35)</a:t>
            </a:r>
            <a:endParaRPr lang="zh-TW" altLang="en-US" dirty="0" smtClean="0"/>
          </a:p>
          <a:p>
            <a:r>
              <a:rPr lang="en-US" altLang="zh-TW" dirty="0" smtClean="0"/>
              <a:t>Divination </a:t>
            </a:r>
            <a:r>
              <a:rPr lang="en-US" altLang="zh-TW" dirty="0" smtClean="0"/>
              <a:t>&amp; </a:t>
            </a:r>
            <a:r>
              <a:rPr lang="en-US" altLang="zh-TW" dirty="0" smtClean="0"/>
              <a:t>Dream </a:t>
            </a:r>
            <a:r>
              <a:rPr lang="en-US" altLang="zh-TW" dirty="0" smtClean="0"/>
              <a:t>(p 35-37)</a:t>
            </a:r>
          </a:p>
          <a:p>
            <a:r>
              <a:rPr lang="en-US" altLang="zh-TW" dirty="0" smtClean="0"/>
              <a:t>Purpose and Goal (p 37)</a:t>
            </a:r>
          </a:p>
          <a:p>
            <a:r>
              <a:rPr lang="en-US" altLang="zh-TW" dirty="0" smtClean="0"/>
              <a:t>Sacrifice (p 41)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destruction</a:t>
            </a:r>
            <a:endParaRPr lang="zh-TW" altLang="en-US" dirty="0"/>
          </a:p>
        </p:txBody>
      </p:sp>
      <p:sp>
        <p:nvSpPr>
          <p:cNvPr id="3" name="內容版面配置區 2"/>
          <p:cNvSpPr>
            <a:spLocks noGrp="1"/>
          </p:cNvSpPr>
          <p:nvPr>
            <p:ph idx="1"/>
          </p:nvPr>
        </p:nvSpPr>
        <p:spPr/>
        <p:txBody>
          <a:bodyPr/>
          <a:lstStyle/>
          <a:p>
            <a:r>
              <a:rPr lang="en-US" altLang="zh-TW" dirty="0" smtClean="0"/>
              <a:t>Epidemic </a:t>
            </a:r>
            <a:r>
              <a:rPr lang="zh-TW" altLang="en-US" dirty="0" smtClean="0"/>
              <a:t>→ </a:t>
            </a:r>
            <a:r>
              <a:rPr lang="en-US" altLang="zh-TW" dirty="0" smtClean="0"/>
              <a:t>slashed the population to a third of its original number of 25000.</a:t>
            </a:r>
          </a:p>
          <a:p>
            <a:r>
              <a:rPr lang="en-US" altLang="zh-TW" dirty="0" smtClean="0"/>
              <a:t>They cannot defeat their enemy.</a:t>
            </a:r>
          </a:p>
          <a:p>
            <a:r>
              <a:rPr lang="en-US" altLang="zh-TW" dirty="0" smtClean="0"/>
              <a:t>They lost their homeland.</a:t>
            </a:r>
            <a:r>
              <a:rPr lang="zh-TW" altLang="en-US" dirty="0" smtClean="0"/>
              <a:t> → </a:t>
            </a:r>
            <a:r>
              <a:rPr lang="en-US" altLang="zh-TW" dirty="0" smtClean="0"/>
              <a:t>Hunger</a:t>
            </a:r>
          </a:p>
          <a:p>
            <a:endParaRPr lang="en-US" altLang="zh-TW" dirty="0" smtClean="0"/>
          </a:p>
        </p:txBody>
      </p:sp>
      <p:pic>
        <p:nvPicPr>
          <p:cNvPr id="4" name="圖片 3" descr="epi.jpg"/>
          <p:cNvPicPr>
            <a:picLocks noChangeAspect="1"/>
          </p:cNvPicPr>
          <p:nvPr/>
        </p:nvPicPr>
        <p:blipFill>
          <a:blip r:embed="rId2" cstate="print"/>
          <a:stretch>
            <a:fillRect/>
          </a:stretch>
        </p:blipFill>
        <p:spPr>
          <a:xfrm>
            <a:off x="755576" y="3717032"/>
            <a:ext cx="3583285" cy="2715334"/>
          </a:xfrm>
          <a:prstGeom prst="rect">
            <a:avLst/>
          </a:prstGeom>
        </p:spPr>
      </p:pic>
      <p:pic>
        <p:nvPicPr>
          <p:cNvPr id="5" name="圖片 4" descr="hun.jpg"/>
          <p:cNvPicPr>
            <a:picLocks noChangeAspect="1"/>
          </p:cNvPicPr>
          <p:nvPr/>
        </p:nvPicPr>
        <p:blipFill>
          <a:blip r:embed="rId3" cstate="print"/>
          <a:stretch>
            <a:fillRect/>
          </a:stretch>
        </p:blipFill>
        <p:spPr>
          <a:xfrm>
            <a:off x="4932040" y="3861048"/>
            <a:ext cx="2808312" cy="28083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idx="4294967295"/>
          </p:nvPr>
        </p:nvSpPr>
        <p:spPr>
          <a:xfrm>
            <a:off x="1335088" y="587375"/>
            <a:ext cx="7808912" cy="1192213"/>
          </a:xfrm>
        </p:spPr>
        <p:txBody>
          <a:bodyPr lIns="82945" tIns="41473" rIns="82945" bIns="41473" anchorCtr="0">
            <a:spAutoFit/>
          </a:bodyPr>
          <a:lstStyle/>
          <a:p>
            <a:pPr marL="326556" indent="-326556"/>
            <a:r>
              <a:rPr lang="en-US" i="0" dirty="0"/>
              <a:t>THE DREAM OF </a:t>
            </a:r>
            <a:br>
              <a:rPr lang="en-US" i="0" dirty="0"/>
            </a:br>
            <a:r>
              <a:rPr lang="en-US" i="0" dirty="0"/>
              <a:t>GETTING TO CHINA</a:t>
            </a:r>
          </a:p>
        </p:txBody>
      </p:sp>
      <p:sp>
        <p:nvSpPr>
          <p:cNvPr id="4" name="文字版面配置區 3"/>
          <p:cNvSpPr txBox="1">
            <a:spLocks noGrp="1"/>
          </p:cNvSpPr>
          <p:nvPr>
            <p:ph type="body" idx="4294967295"/>
          </p:nvPr>
        </p:nvSpPr>
        <p:spPr>
          <a:xfrm>
            <a:off x="0" y="1779588"/>
            <a:ext cx="7635875" cy="3519487"/>
          </a:xfrm>
        </p:spPr>
        <p:txBody>
          <a:bodyPr rIns="82945" bIns="41473" anchor="t" anchorCtr="0">
            <a:spAutoFit/>
          </a:bodyPr>
          <a:lstStyle>
            <a:defPPr marL="503999" marR="0" lvl="0" indent="-431999" algn="l">
              <a:buClr>
                <a:srgbClr val="99284C"/>
              </a:buClr>
              <a:buSzPct val="75000"/>
              <a:buFont typeface="StarSymbol" pitchFamily="2"/>
              <a:buNone/>
              <a:defRPr lang="en-US" sz="3200" b="0" i="0" u="none" strike="noStrike">
                <a:ln>
                  <a:noFill/>
                </a:ln>
                <a:solidFill>
                  <a:srgbClr val="333333"/>
                </a:solidFill>
                <a:latin typeface="Albany" pitchFamily="34"/>
                <a:ea typeface="MingLiU" pitchFamily="2"/>
                <a:cs typeface="Tahoma" pitchFamily="2"/>
              </a:defRPr>
            </a:defPPr>
            <a:lvl1pPr marL="503999" marR="0" lvl="0" indent="-431999" algn="l">
              <a:buClr>
                <a:srgbClr val="99284C"/>
              </a:buClr>
              <a:buSzPct val="75000"/>
              <a:buFont typeface="StarSymbol" pitchFamily="2"/>
              <a:buChar char=""/>
              <a:defRPr lang="en-US" sz="3200" b="0" i="0" u="none" strike="noStrike">
                <a:ln>
                  <a:noFill/>
                </a:ln>
                <a:solidFill>
                  <a:srgbClr val="333333"/>
                </a:solidFill>
                <a:latin typeface="Albany" pitchFamily="34"/>
                <a:ea typeface="MingLiU" pitchFamily="2"/>
                <a:cs typeface="Tahoma" pitchFamily="2"/>
              </a:defRPr>
            </a:lvl1pPr>
            <a:lvl2pPr marL="791999" marR="0" lvl="1" indent="-431999" algn="l">
              <a:buClr>
                <a:srgbClr val="99284C"/>
              </a:buClr>
              <a:buSzPct val="75000"/>
              <a:buFont typeface="StarSymbol" pitchFamily="2"/>
              <a:buChar char=""/>
              <a:defRPr lang="en-US" sz="2800" b="0" i="0" u="none" strike="noStrike">
                <a:ln>
                  <a:noFill/>
                </a:ln>
                <a:solidFill>
                  <a:srgbClr val="333333"/>
                </a:solidFill>
                <a:latin typeface="Albany" pitchFamily="34"/>
                <a:ea typeface="MingLiU" pitchFamily="2"/>
                <a:cs typeface="Tahoma" pitchFamily="2"/>
              </a:defRPr>
            </a:lvl2pPr>
            <a:lvl3pPr marL="1079999" marR="0" lvl="2" indent="-431999" algn="l">
              <a:buClr>
                <a:srgbClr val="99284C"/>
              </a:buClr>
              <a:buSzPct val="75000"/>
              <a:buFont typeface="StarSymbol" pitchFamily="2"/>
              <a:buChar char=""/>
              <a:defRPr lang="en-US" sz="2400" b="0" i="0" u="none" strike="noStrike">
                <a:ln>
                  <a:noFill/>
                </a:ln>
                <a:solidFill>
                  <a:srgbClr val="333333"/>
                </a:solidFill>
                <a:latin typeface="Albany" pitchFamily="34"/>
                <a:ea typeface="MingLiU" pitchFamily="2"/>
                <a:cs typeface="Tahoma" pitchFamily="2"/>
              </a:defRPr>
            </a:lvl3pPr>
            <a:lvl4pPr marL="1367999" marR="0" lvl="3" indent="-431999" algn="l">
              <a:buClr>
                <a:srgbClr val="99284C"/>
              </a:buClr>
              <a:buSzPct val="75000"/>
              <a:buFont typeface="StarSymbol" pitchFamily="2"/>
              <a:buChar char=""/>
              <a:defRPr lang="en-US" sz="2000" b="0" i="0" u="none" strike="noStrike">
                <a:ln>
                  <a:noFill/>
                </a:ln>
                <a:solidFill>
                  <a:srgbClr val="333333"/>
                </a:solidFill>
                <a:latin typeface="Albany" pitchFamily="34"/>
                <a:ea typeface="MingLiU" pitchFamily="2"/>
                <a:cs typeface="Tahoma" pitchFamily="2"/>
              </a:defRPr>
            </a:lvl4pPr>
            <a:lvl5pPr marL="1655998" marR="0" lvl="4" indent="-431999" algn="l">
              <a:buClr>
                <a:srgbClr val="99284C"/>
              </a:buClr>
              <a:buSzPct val="75000"/>
              <a:buFont typeface="StarSymbol" pitchFamily="2"/>
              <a:buChar char=""/>
              <a:defRPr lang="en-US" sz="2000" b="0" i="0" u="none" strike="noStrike">
                <a:ln>
                  <a:noFill/>
                </a:ln>
                <a:solidFill>
                  <a:srgbClr val="333333"/>
                </a:solidFill>
                <a:latin typeface="Albany" pitchFamily="34"/>
                <a:ea typeface="MingLiU" pitchFamily="2"/>
                <a:cs typeface="Tahoma" pitchFamily="2"/>
              </a:defRPr>
            </a:lvl5pPr>
            <a:lvl6pPr marL="1943999" marR="0" lvl="5" indent="-431999" algn="l">
              <a:buClr>
                <a:srgbClr val="99284C"/>
              </a:buClr>
              <a:buSzPct val="75000"/>
              <a:buFont typeface="StarSymbol" pitchFamily="2"/>
              <a:buChar char=""/>
              <a:defRPr lang="en-US" sz="2000" b="0" i="0" u="none" strike="noStrike">
                <a:ln>
                  <a:noFill/>
                </a:ln>
                <a:solidFill>
                  <a:srgbClr val="333333"/>
                </a:solidFill>
                <a:latin typeface="Albany" pitchFamily="34"/>
                <a:ea typeface="MingLiU" pitchFamily="2"/>
                <a:cs typeface="Tahoma" pitchFamily="2"/>
              </a:defRPr>
            </a:lvl6pPr>
            <a:lvl7pPr marL="2231999" marR="0" lvl="6" indent="-431999" algn="l">
              <a:buClr>
                <a:srgbClr val="99284C"/>
              </a:buClr>
              <a:buSzPct val="75000"/>
              <a:buFont typeface="StarSymbol" pitchFamily="2"/>
              <a:buChar char=""/>
              <a:defRPr lang="en-US" sz="2000" b="0" i="0" u="none" strike="noStrike">
                <a:ln>
                  <a:noFill/>
                </a:ln>
                <a:solidFill>
                  <a:srgbClr val="333333"/>
                </a:solidFill>
                <a:latin typeface="Albany" pitchFamily="34"/>
                <a:ea typeface="MingLiU" pitchFamily="2"/>
                <a:cs typeface="Tahoma" pitchFamily="2"/>
              </a:defRPr>
            </a:lvl7pPr>
            <a:lvl8pPr marL="2519998" marR="0" lvl="7" indent="-431999" algn="l">
              <a:buClr>
                <a:srgbClr val="99284C"/>
              </a:buClr>
              <a:buSzPct val="75000"/>
              <a:buFont typeface="StarSymbol" pitchFamily="2"/>
              <a:buChar char=""/>
              <a:defRPr lang="en-US" sz="2000" b="0" i="0" u="none" strike="noStrike">
                <a:ln>
                  <a:noFill/>
                </a:ln>
                <a:solidFill>
                  <a:srgbClr val="333333"/>
                </a:solidFill>
                <a:latin typeface="Albany" pitchFamily="34"/>
                <a:ea typeface="MingLiU" pitchFamily="2"/>
                <a:cs typeface="Tahoma" pitchFamily="2"/>
              </a:defRPr>
            </a:lvl8pPr>
            <a:lvl9pPr marL="2807998" marR="0" lvl="8" indent="-431999" algn="l">
              <a:buClr>
                <a:srgbClr val="99284C"/>
              </a:buClr>
              <a:buSzPct val="75000"/>
              <a:buFont typeface="StarSymbol" pitchFamily="2"/>
              <a:buChar char=""/>
              <a:defRPr lang="en-US" sz="2000" b="0" i="0" u="none" strike="noStrike">
                <a:ln>
                  <a:noFill/>
                </a:ln>
                <a:solidFill>
                  <a:srgbClr val="333333"/>
                </a:solidFill>
                <a:latin typeface="Albany" pitchFamily="34"/>
                <a:ea typeface="MingLiU" pitchFamily="2"/>
                <a:cs typeface="Tahoma" pitchFamily="2"/>
              </a:defRPr>
            </a:lvl9pPr>
          </a:lstStyle>
          <a:p>
            <a:pPr lvl="0"/>
            <a:r>
              <a:rPr lang="en-US" sz="2200" b="1" dirty="0">
                <a:solidFill>
                  <a:schemeClr val="tx1">
                    <a:lumMod val="95000"/>
                  </a:schemeClr>
                </a:solidFill>
              </a:rPr>
              <a:t>Examples</a:t>
            </a:r>
            <a:r>
              <a:rPr lang="en-US" sz="2200" b="1" dirty="0"/>
              <a:t/>
            </a:r>
            <a:br>
              <a:rPr lang="en-US" sz="2200" b="1" dirty="0"/>
            </a:br>
            <a:r>
              <a:rPr lang="en-US" sz="2200" dirty="0"/>
              <a:t>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Christopher Columbus     King Ferdinand</a:t>
            </a:r>
          </a:p>
        </p:txBody>
      </p:sp>
      <p:pic>
        <p:nvPicPr>
          <p:cNvPr id="3" name="圖片 2"/>
          <p:cNvPicPr>
            <a:picLocks noChangeAspect="1"/>
          </p:cNvPicPr>
          <p:nvPr/>
        </p:nvPicPr>
        <p:blipFill>
          <a:blip r:embed="rId3" cstate="print">
            <a:alphaModFix/>
            <a:lum/>
          </a:blip>
          <a:srcRect/>
          <a:stretch>
            <a:fillRect/>
          </a:stretch>
        </p:blipFill>
        <p:spPr>
          <a:xfrm>
            <a:off x="5019745" y="1796220"/>
            <a:ext cx="2980758" cy="3919026"/>
          </a:xfrm>
          <a:prstGeom prst="rect">
            <a:avLst/>
          </a:prstGeom>
          <a:noFill/>
          <a:ln>
            <a:noFill/>
          </a:ln>
        </p:spPr>
      </p:pic>
      <p:pic>
        <p:nvPicPr>
          <p:cNvPr id="5" name="圖片 4"/>
          <p:cNvPicPr>
            <a:picLocks noChangeAspect="1"/>
          </p:cNvPicPr>
          <p:nvPr/>
        </p:nvPicPr>
        <p:blipFill>
          <a:blip r:embed="rId4" cstate="print">
            <a:alphaModFix/>
            <a:lum/>
          </a:blip>
          <a:srcRect/>
          <a:stretch>
            <a:fillRect/>
          </a:stretch>
        </p:blipFill>
        <p:spPr>
          <a:xfrm>
            <a:off x="1632756" y="2286098"/>
            <a:ext cx="2612409" cy="3265855"/>
          </a:xfrm>
          <a:prstGeom prst="rect">
            <a:avLst/>
          </a:prstGeom>
          <a:noFill/>
          <a:ln>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idx="4294967295"/>
          </p:nvPr>
        </p:nvSpPr>
        <p:spPr>
          <a:xfrm>
            <a:off x="1335088" y="587375"/>
            <a:ext cx="7808912" cy="1192213"/>
          </a:xfrm>
        </p:spPr>
        <p:txBody>
          <a:bodyPr lIns="82945" tIns="41473" rIns="82945" bIns="41473">
            <a:spAutoFit/>
          </a:bodyPr>
          <a:lstStyle/>
          <a:p>
            <a:pPr marL="326556" indent="-326556"/>
            <a:r>
              <a:rPr lang="en-US" i="0" dirty="0"/>
              <a:t>THE ROUTES OF </a:t>
            </a:r>
            <a:br>
              <a:rPr lang="en-US" i="0" dirty="0"/>
            </a:br>
            <a:r>
              <a:rPr lang="en-US" i="0" dirty="0"/>
              <a:t>GETTING TO CHINA</a:t>
            </a:r>
          </a:p>
        </p:txBody>
      </p:sp>
      <p:pic>
        <p:nvPicPr>
          <p:cNvPr id="4" name="圖片 3"/>
          <p:cNvPicPr>
            <a:picLocks noChangeAspect="1"/>
          </p:cNvPicPr>
          <p:nvPr/>
        </p:nvPicPr>
        <p:blipFill>
          <a:blip r:embed="rId3" cstate="print">
            <a:alphaModFix/>
            <a:lum/>
          </a:blip>
          <a:srcRect/>
          <a:stretch>
            <a:fillRect/>
          </a:stretch>
        </p:blipFill>
        <p:spPr>
          <a:xfrm>
            <a:off x="675961" y="1881132"/>
            <a:ext cx="7651093" cy="4487283"/>
          </a:xfrm>
          <a:prstGeom prst="rect">
            <a:avLst/>
          </a:prstGeom>
          <a:noFill/>
          <a:ln>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idx="4294967295"/>
          </p:nvPr>
        </p:nvSpPr>
        <p:spPr>
          <a:xfrm>
            <a:off x="1335088" y="587375"/>
            <a:ext cx="7808912" cy="1192213"/>
          </a:xfrm>
        </p:spPr>
        <p:txBody>
          <a:bodyPr lIns="82945" tIns="41473" rIns="82945" bIns="41473">
            <a:spAutoFit/>
          </a:bodyPr>
          <a:lstStyle/>
          <a:p>
            <a:pPr marL="326556" indent="-326556"/>
            <a:r>
              <a:rPr lang="en-US" i="0" dirty="0"/>
              <a:t>THE ROUTES OF </a:t>
            </a:r>
            <a:br>
              <a:rPr lang="en-US" i="0" dirty="0"/>
            </a:br>
            <a:r>
              <a:rPr lang="en-US" i="0" dirty="0"/>
              <a:t>GETTING TO CHINA</a:t>
            </a:r>
          </a:p>
        </p:txBody>
      </p:sp>
      <p:pic>
        <p:nvPicPr>
          <p:cNvPr id="3" name="圖片 2"/>
          <p:cNvPicPr>
            <a:picLocks noChangeAspect="1"/>
          </p:cNvPicPr>
          <p:nvPr/>
        </p:nvPicPr>
        <p:blipFill>
          <a:blip r:embed="rId3" cstate="print">
            <a:alphaModFix/>
            <a:lum/>
          </a:blip>
          <a:srcRect/>
          <a:stretch>
            <a:fillRect/>
          </a:stretch>
        </p:blipFill>
        <p:spPr>
          <a:xfrm>
            <a:off x="1632756" y="1796220"/>
            <a:ext cx="6041197" cy="4572197"/>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idx="4294967295"/>
          </p:nvPr>
        </p:nvSpPr>
        <p:spPr>
          <a:xfrm>
            <a:off x="1335088" y="587375"/>
            <a:ext cx="7808912" cy="1192213"/>
          </a:xfrm>
        </p:spPr>
        <p:txBody>
          <a:bodyPr lIns="82945" tIns="41473" rIns="82945" bIns="41473">
            <a:spAutoFit/>
          </a:bodyPr>
          <a:lstStyle/>
          <a:p>
            <a:pPr marL="326556" indent="-326556"/>
            <a:r>
              <a:rPr lang="en-US" i="0" dirty="0"/>
              <a:t>THE ROUTES OF </a:t>
            </a:r>
            <a:br>
              <a:rPr lang="en-US" i="0" dirty="0"/>
            </a:br>
            <a:r>
              <a:rPr lang="en-US" i="0" dirty="0"/>
              <a:t>GETTING TO CHINA</a:t>
            </a:r>
          </a:p>
        </p:txBody>
      </p:sp>
      <p:pic>
        <p:nvPicPr>
          <p:cNvPr id="3" name="圖片 2"/>
          <p:cNvPicPr>
            <a:picLocks noChangeAspect="1"/>
          </p:cNvPicPr>
          <p:nvPr/>
        </p:nvPicPr>
        <p:blipFill>
          <a:blip r:embed="rId3" cstate="print">
            <a:alphaModFix/>
            <a:lum/>
          </a:blip>
          <a:srcRect/>
          <a:stretch>
            <a:fillRect/>
          </a:stretch>
        </p:blipFill>
        <p:spPr>
          <a:xfrm>
            <a:off x="1306205" y="1796220"/>
            <a:ext cx="6694299" cy="4408904"/>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idx="4294967295"/>
          </p:nvPr>
        </p:nvSpPr>
        <p:spPr>
          <a:xfrm>
            <a:off x="1335088" y="587375"/>
            <a:ext cx="7808912" cy="1192213"/>
          </a:xfrm>
        </p:spPr>
        <p:txBody>
          <a:bodyPr lIns="82945" tIns="41473" rIns="82945" bIns="41473">
            <a:spAutoFit/>
          </a:bodyPr>
          <a:lstStyle/>
          <a:p>
            <a:pPr marL="326556" indent="-326556"/>
            <a:r>
              <a:rPr lang="en-US" i="0" dirty="0"/>
              <a:t>THE ROUTES OF </a:t>
            </a:r>
            <a:br>
              <a:rPr lang="en-US" i="0" dirty="0"/>
            </a:br>
            <a:r>
              <a:rPr lang="en-US" i="0" dirty="0"/>
              <a:t>GETTING TO CHINA</a:t>
            </a:r>
          </a:p>
        </p:txBody>
      </p:sp>
      <p:pic>
        <p:nvPicPr>
          <p:cNvPr id="3" name="圖片 2"/>
          <p:cNvPicPr>
            <a:picLocks noChangeAspect="1"/>
          </p:cNvPicPr>
          <p:nvPr/>
        </p:nvPicPr>
        <p:blipFill>
          <a:blip r:embed="rId3" cstate="print">
            <a:alphaModFix/>
            <a:lum/>
          </a:blip>
          <a:srcRect/>
          <a:stretch>
            <a:fillRect/>
          </a:stretch>
        </p:blipFill>
        <p:spPr>
          <a:xfrm>
            <a:off x="1888120" y="1796220"/>
            <a:ext cx="5622557" cy="4735489"/>
          </a:xfrm>
          <a:prstGeom prst="rect">
            <a:avLst/>
          </a:prstGeom>
          <a:noFill/>
          <a:ln>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3568" y="404664"/>
            <a:ext cx="8183880" cy="1051560"/>
          </a:xfrm>
        </p:spPr>
        <p:txBody>
          <a:bodyPr>
            <a:normAutofit/>
          </a:bodyPr>
          <a:lstStyle/>
          <a:p>
            <a:r>
              <a:rPr lang="en-US" altLang="zh-TW" sz="4800" dirty="0">
                <a:latin typeface="Times New Roman" pitchFamily="18" charset="0"/>
                <a:cs typeface="Times New Roman" pitchFamily="18" charset="0"/>
              </a:rPr>
              <a:t>Vermeer’s hat</a:t>
            </a:r>
          </a:p>
        </p:txBody>
      </p:sp>
      <p:sp>
        <p:nvSpPr>
          <p:cNvPr id="4099" name="Rectangle 3"/>
          <p:cNvSpPr>
            <a:spLocks noGrp="1" noChangeArrowheads="1"/>
          </p:cNvSpPr>
          <p:nvPr>
            <p:ph idx="1"/>
          </p:nvPr>
        </p:nvSpPr>
        <p:spPr>
          <a:xfrm>
            <a:off x="539552" y="1557462"/>
            <a:ext cx="4032448" cy="5300538"/>
          </a:xfrm>
        </p:spPr>
        <p:txBody>
          <a:bodyPr>
            <a:normAutofit lnSpcReduction="10000"/>
          </a:bodyPr>
          <a:lstStyle/>
          <a:p>
            <a:pPr>
              <a:lnSpc>
                <a:spcPct val="90000"/>
              </a:lnSpc>
            </a:pPr>
            <a:r>
              <a:rPr lang="en-US" altLang="zh-TW" sz="2800" dirty="0">
                <a:latin typeface="Times New Roman" pitchFamily="18" charset="0"/>
                <a:cs typeface="Times New Roman" pitchFamily="18" charset="0"/>
              </a:rPr>
              <a:t>Hat is a symbol of social status, like nowadays </a:t>
            </a:r>
            <a:r>
              <a:rPr lang="en-US" altLang="zh-TW" sz="2800" dirty="0" err="1">
                <a:latin typeface="Times New Roman" pitchFamily="18" charset="0"/>
                <a:cs typeface="Times New Roman" pitchFamily="18" charset="0"/>
              </a:rPr>
              <a:t>Ipod</a:t>
            </a:r>
            <a:r>
              <a:rPr lang="en-US" altLang="zh-TW" sz="2800" dirty="0">
                <a:latin typeface="Times New Roman" pitchFamily="18" charset="0"/>
                <a:cs typeface="Times New Roman" pitchFamily="18" charset="0"/>
              </a:rPr>
              <a:t>, </a:t>
            </a:r>
            <a:r>
              <a:rPr lang="en-US" altLang="zh-TW" sz="2800" dirty="0" err="1">
                <a:latin typeface="Times New Roman" pitchFamily="18" charset="0"/>
                <a:cs typeface="Times New Roman" pitchFamily="18" charset="0"/>
              </a:rPr>
              <a:t>Iphone</a:t>
            </a:r>
            <a:r>
              <a:rPr lang="en-US" altLang="zh-TW" sz="2800" dirty="0">
                <a:latin typeface="Times New Roman" pitchFamily="18" charset="0"/>
                <a:cs typeface="Times New Roman" pitchFamily="18" charset="0"/>
              </a:rPr>
              <a:t> or Nike. </a:t>
            </a:r>
          </a:p>
          <a:p>
            <a:pPr>
              <a:lnSpc>
                <a:spcPct val="90000"/>
              </a:lnSpc>
            </a:pPr>
            <a:r>
              <a:rPr lang="en-US" altLang="zh-TW" sz="2800" dirty="0">
                <a:latin typeface="Times New Roman" pitchFamily="18" charset="0"/>
                <a:cs typeface="Times New Roman" pitchFamily="18" charset="0"/>
              </a:rPr>
              <a:t>Men remove their hats while entering a building or greeting a woman. (How tiresome for the busy hand!)</a:t>
            </a:r>
          </a:p>
          <a:p>
            <a:pPr>
              <a:lnSpc>
                <a:spcPct val="90000"/>
              </a:lnSpc>
            </a:pPr>
            <a:r>
              <a:rPr lang="en-US" altLang="zh-TW" sz="2800" dirty="0">
                <a:latin typeface="Times New Roman" pitchFamily="18" charset="0"/>
                <a:cs typeface="Times New Roman" pitchFamily="18" charset="0"/>
              </a:rPr>
              <a:t>Dutchmen are proud for they don’t have to take their hat down while meeting the monarch since they have none.</a:t>
            </a:r>
          </a:p>
        </p:txBody>
      </p:sp>
      <p:pic>
        <p:nvPicPr>
          <p:cNvPr id="4103" name="Picture 7" descr="3925912271_69be7930b8"/>
          <p:cNvPicPr>
            <a:picLocks noChangeAspect="1" noChangeArrowheads="1"/>
          </p:cNvPicPr>
          <p:nvPr/>
        </p:nvPicPr>
        <p:blipFill>
          <a:blip r:embed="rId2" cstate="print"/>
          <a:srcRect/>
          <a:stretch>
            <a:fillRect/>
          </a:stretch>
        </p:blipFill>
        <p:spPr bwMode="auto">
          <a:xfrm>
            <a:off x="5076825" y="1846263"/>
            <a:ext cx="3790950" cy="37909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39752" y="332656"/>
            <a:ext cx="6480720" cy="998984"/>
          </a:xfrm>
        </p:spPr>
        <p:txBody>
          <a:bodyPr/>
          <a:lstStyle/>
          <a:p>
            <a:r>
              <a:rPr lang="en-US" altLang="zh-TW" dirty="0"/>
              <a:t>The beaver in the hat</a:t>
            </a:r>
          </a:p>
        </p:txBody>
      </p:sp>
      <p:sp>
        <p:nvSpPr>
          <p:cNvPr id="5125" name="Rectangle 5"/>
          <p:cNvSpPr>
            <a:spLocks noGrp="1" noChangeArrowheads="1"/>
          </p:cNvSpPr>
          <p:nvPr>
            <p:ph idx="1"/>
          </p:nvPr>
        </p:nvSpPr>
        <p:spPr>
          <a:xfrm>
            <a:off x="0" y="1628775"/>
            <a:ext cx="8939213" cy="4525963"/>
          </a:xfrm>
        </p:spPr>
        <p:txBody>
          <a:bodyPr/>
          <a:lstStyle/>
          <a:p>
            <a:pPr>
              <a:lnSpc>
                <a:spcPct val="90000"/>
              </a:lnSpc>
            </a:pPr>
            <a:r>
              <a:rPr lang="en-US" altLang="zh-TW" sz="2800"/>
              <a:t>Due to the fact that Europe’s beaver had walked unto history, Champlain asked Indians to provide beaver pelt constantly. </a:t>
            </a:r>
          </a:p>
          <a:p>
            <a:pPr>
              <a:lnSpc>
                <a:spcPct val="90000"/>
              </a:lnSpc>
            </a:pPr>
            <a:r>
              <a:rPr lang="en-US" altLang="zh-TW" sz="2800"/>
              <a:t>Beaver pelt can be made into excellent felt hat after chemical reproduction. It is too expensive for the poor to own a beaver hat, so they choose wool hat (Klapmuts) instead.</a:t>
            </a:r>
          </a:p>
          <a:p>
            <a:pPr>
              <a:lnSpc>
                <a:spcPct val="90000"/>
              </a:lnSpc>
            </a:pPr>
            <a:r>
              <a:rPr lang="en-US" altLang="zh-TW" sz="2800"/>
              <a:t>Klapmuts will loose shape whenever it get wet. In addition, it isn’t colorful. </a:t>
            </a:r>
          </a:p>
        </p:txBody>
      </p:sp>
      <p:pic>
        <p:nvPicPr>
          <p:cNvPr id="5128" name="Picture 8" descr="Collecting-FurTrade-TopHat-img101-004-200"/>
          <p:cNvPicPr>
            <a:picLocks noChangeAspect="1" noChangeArrowheads="1"/>
          </p:cNvPicPr>
          <p:nvPr/>
        </p:nvPicPr>
        <p:blipFill>
          <a:blip r:embed="rId2" cstate="print"/>
          <a:srcRect/>
          <a:stretch>
            <a:fillRect/>
          </a:stretch>
        </p:blipFill>
        <p:spPr bwMode="auto">
          <a:xfrm>
            <a:off x="179512" y="0"/>
            <a:ext cx="1905000" cy="1609725"/>
          </a:xfrm>
          <a:prstGeom prst="rect">
            <a:avLst/>
          </a:prstGeom>
          <a:noFill/>
        </p:spPr>
      </p:pic>
      <p:pic>
        <p:nvPicPr>
          <p:cNvPr id="5130" name="Picture 10" descr="fur-felt-tyrolean-hat"/>
          <p:cNvPicPr>
            <a:picLocks noChangeAspect="1" noChangeArrowheads="1"/>
          </p:cNvPicPr>
          <p:nvPr/>
        </p:nvPicPr>
        <p:blipFill>
          <a:blip r:embed="rId3" cstate="print"/>
          <a:srcRect/>
          <a:stretch>
            <a:fillRect/>
          </a:stretch>
        </p:blipFill>
        <p:spPr bwMode="auto">
          <a:xfrm>
            <a:off x="6948488" y="5054600"/>
            <a:ext cx="2195512" cy="1803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科技">
  <a:themeElements>
    <a:clrScheme name="科技">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科技">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科技">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312</TotalTime>
  <Words>651</Words>
  <Application>Microsoft Office PowerPoint</Application>
  <PresentationFormat>如螢幕大小 (4:3)</PresentationFormat>
  <Paragraphs>70</Paragraphs>
  <Slides>22</Slides>
  <Notes>6</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科技</vt:lpstr>
      <vt:lpstr> The Seventeenth Century and the Dawn of the Global World</vt:lpstr>
      <vt:lpstr>THE DREAM OF  GETTING TO CHINA</vt:lpstr>
      <vt:lpstr>THE DREAM OF  GETTING TO CHINA</vt:lpstr>
      <vt:lpstr>THE ROUTES OF  GETTING TO CHINA</vt:lpstr>
      <vt:lpstr>THE ROUTES OF  GETTING TO CHINA</vt:lpstr>
      <vt:lpstr>THE ROUTES OF  GETTING TO CHINA</vt:lpstr>
      <vt:lpstr>THE ROUTES OF  GETTING TO CHINA</vt:lpstr>
      <vt:lpstr>Vermeer’s hat</vt:lpstr>
      <vt:lpstr>The beaver in the hat</vt:lpstr>
      <vt:lpstr>The crazy hat</vt:lpstr>
      <vt:lpstr>Art followed life</vt:lpstr>
      <vt:lpstr>The transition</vt:lpstr>
      <vt:lpstr>Crown Point on Lake Champlain </vt:lpstr>
      <vt:lpstr>How did all this come about???</vt:lpstr>
      <vt:lpstr>The All Beginning! </vt:lpstr>
      <vt:lpstr>Huron Confederacy              VS.  Iroquois Confederacy </vt:lpstr>
      <vt:lpstr>They froze in shock…</vt:lpstr>
      <vt:lpstr>After the war…</vt:lpstr>
      <vt:lpstr>Why the trade was such a success?</vt:lpstr>
      <vt:lpstr>What he wanted…</vt:lpstr>
      <vt:lpstr>Cultural differences</vt:lpstr>
      <vt:lpstr>The destruction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LAI</dc:creator>
  <cp:lastModifiedBy>NCUENG</cp:lastModifiedBy>
  <cp:revision>38</cp:revision>
  <dcterms:created xsi:type="dcterms:W3CDTF">2012-04-04T09:07:34Z</dcterms:created>
  <dcterms:modified xsi:type="dcterms:W3CDTF">2012-04-05T06:57:11Z</dcterms:modified>
</cp:coreProperties>
</file>